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93" r:id="rId2"/>
    <p:sldId id="298" r:id="rId3"/>
    <p:sldId id="301" r:id="rId4"/>
    <p:sldId id="294" r:id="rId5"/>
    <p:sldId id="302" r:id="rId6"/>
    <p:sldId id="269" r:id="rId7"/>
    <p:sldId id="307" r:id="rId8"/>
    <p:sldId id="295" r:id="rId9"/>
    <p:sldId id="296" r:id="rId10"/>
    <p:sldId id="303" r:id="rId11"/>
    <p:sldId id="308" r:id="rId12"/>
    <p:sldId id="309" r:id="rId13"/>
    <p:sldId id="310" r:id="rId14"/>
    <p:sldId id="311" r:id="rId15"/>
    <p:sldId id="312" r:id="rId16"/>
    <p:sldId id="313" r:id="rId17"/>
    <p:sldId id="304" r:id="rId18"/>
    <p:sldId id="265" r:id="rId19"/>
    <p:sldId id="271" r:id="rId20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22"/>
      <p:bold r:id="rId23"/>
      <p:italic r:id="rId24"/>
      <p:boldItalic r:id="rId25"/>
    </p:embeddedFont>
    <p:embeddedFont>
      <p:font typeface="Josefin Slab" panose="02000000000000000000" pitchFamily="2" charset="77"/>
      <p:regular r:id="rId26"/>
      <p:bold r:id="rId27"/>
      <p:italic r:id="rId28"/>
      <p:boldItalic r:id="rId29"/>
    </p:embeddedFont>
    <p:embeddedFont>
      <p:font typeface="Josefin Slab SemiBold" panose="02000000000000000000" pitchFamily="2" charset="77"/>
      <p:regular r:id="rId30"/>
      <p:bold r:id="rId31"/>
      <p:italic r:id="rId32"/>
      <p:boldItalic r:id="rId33"/>
    </p:embeddedFont>
    <p:embeddedFont>
      <p:font typeface="Roboto Slab Regular" pitchFamily="2" charset="0"/>
      <p:regular r:id="rId34"/>
      <p:bold r:id="rId35"/>
    </p:embeddedFont>
    <p:embeddedFont>
      <p:font typeface="Tulpen One" panose="02000506000000020004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D7CF"/>
    <a:srgbClr val="00FDFF"/>
    <a:srgbClr val="595959"/>
    <a:srgbClr val="FAD200"/>
    <a:srgbClr val="FCC700"/>
    <a:srgbClr val="AB7942"/>
    <a:srgbClr val="D0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6"/>
    <p:restoredTop sz="86950"/>
  </p:normalViewPr>
  <p:slideViewPr>
    <p:cSldViewPr snapToGrid="0" snapToObjects="1">
      <p:cViewPr varScale="1">
        <p:scale>
          <a:sx n="131" d="100"/>
          <a:sy n="131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rme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a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6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9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6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803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30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69cdd4839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69cdd4839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124571f95_1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124571f95_13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51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Aviation: </a:t>
            </a:r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icing due to the heavy precipitation</a:t>
            </a:r>
          </a:p>
          <a:p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Tourism: </a:t>
            </a:r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outdoor activities are severely curtailed by heavy rain</a:t>
            </a:r>
          </a:p>
          <a:p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Agriculture</a:t>
            </a:r>
            <a:r>
              <a:rPr lang="en-HK" sz="1100" b="0" i="0" u="none" strike="noStrike" cap="none" dirty="0">
                <a:solidFill>
                  <a:schemeClr val="tx1"/>
                </a:solidFill>
                <a:effectLst/>
                <a:latin typeface="Arial"/>
                <a:cs typeface="Arial"/>
                <a:sym typeface="Arial"/>
              </a:rPr>
              <a:t>: </a:t>
            </a:r>
            <a:r>
              <a:rPr lang="en-HK" sz="1100" b="0" i="0" u="none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Farm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Farmers</a:t>
            </a:r>
            <a:r>
              <a:rPr lang="en-HK" sz="1100" b="0" i="0" u="none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rely on weather forecasts to decide what work to do on any particular day. For example, drying </a:t>
            </a:r>
            <a:r>
              <a:rPr lang="en-HK" sz="1100" b="0" i="0" u="none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Ha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hay</a:t>
            </a:r>
            <a:r>
              <a:rPr lang="en-HK" sz="1100" b="0" i="0" u="none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only feasible in </a:t>
            </a:r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dry weather.</a:t>
            </a:r>
          </a:p>
          <a:p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Commercial: shops may </a:t>
            </a:r>
            <a:r>
              <a:rPr lang="en-HK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 the stocks on their shelves in anticipation of different consumer spending habits in different weather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5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9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69cdd48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69cdd48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95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69cdd48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69cdd48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91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49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9cdd4839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9cdd4839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567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4950" y="2072075"/>
            <a:ext cx="4899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11825" y="34696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3B49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TITLE_ONLY_1_1_1_1">
    <p:bg>
      <p:bgPr>
        <a:solidFill>
          <a:srgbClr val="F4F1EC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ctrTitle"/>
          </p:nvPr>
        </p:nvSpPr>
        <p:spPr>
          <a:xfrm>
            <a:off x="1187550" y="439487"/>
            <a:ext cx="67689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ctrTitle" idx="2"/>
          </p:nvPr>
        </p:nvSpPr>
        <p:spPr>
          <a:xfrm>
            <a:off x="1255342" y="2005453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1"/>
          </p:nvPr>
        </p:nvSpPr>
        <p:spPr>
          <a:xfrm>
            <a:off x="1255342" y="2511721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ctrTitle" idx="3"/>
          </p:nvPr>
        </p:nvSpPr>
        <p:spPr>
          <a:xfrm>
            <a:off x="3645789" y="296190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4"/>
          </p:nvPr>
        </p:nvSpPr>
        <p:spPr>
          <a:xfrm>
            <a:off x="3645775" y="34681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ctrTitle" idx="5"/>
          </p:nvPr>
        </p:nvSpPr>
        <p:spPr>
          <a:xfrm>
            <a:off x="5968381" y="200543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6"/>
          </p:nvPr>
        </p:nvSpPr>
        <p:spPr>
          <a:xfrm>
            <a:off x="5968394" y="25117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92" name="Google Shape;92;p7"/>
          <p:cNvCxnSpPr/>
          <p:nvPr/>
        </p:nvCxnSpPr>
        <p:spPr>
          <a:xfrm rot="10800000">
            <a:off x="8565475" y="709650"/>
            <a:ext cx="0" cy="38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7981659" y="42974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>
            <a:off x="8445133" y="593226"/>
            <a:ext cx="230802" cy="137525"/>
            <a:chOff x="8431961" y="593226"/>
            <a:chExt cx="230802" cy="137525"/>
          </a:xfrm>
        </p:grpSpPr>
        <p:sp>
          <p:nvSpPr>
            <p:cNvPr id="95" name="Google Shape;95;p7"/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8422281" y="583416"/>
            <a:ext cx="230802" cy="137525"/>
            <a:chOff x="8431961" y="593226"/>
            <a:chExt cx="230802" cy="137525"/>
          </a:xfrm>
        </p:grpSpPr>
        <p:sp>
          <p:nvSpPr>
            <p:cNvPr id="98" name="Google Shape;98;p7"/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4F1E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 hasCustomPrompt="1"/>
          </p:nvPr>
        </p:nvSpPr>
        <p:spPr>
          <a:xfrm>
            <a:off x="2546425" y="2531615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None/>
              <a:defRPr sz="7200">
                <a:solidFill>
                  <a:srgbClr val="A1D6C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 idx="2" hasCustomPrompt="1"/>
          </p:nvPr>
        </p:nvSpPr>
        <p:spPr>
          <a:xfrm>
            <a:off x="4843779" y="2531634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None/>
              <a:defRPr sz="7200">
                <a:solidFill>
                  <a:srgbClr val="A1D6C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8"/>
          <p:cNvSpPr txBox="1">
            <a:spLocks noGrp="1"/>
          </p:cNvSpPr>
          <p:nvPr>
            <p:ph type="ctrTitle" idx="3"/>
          </p:nvPr>
        </p:nvSpPr>
        <p:spPr>
          <a:xfrm>
            <a:off x="2297425" y="1879973"/>
            <a:ext cx="2251800" cy="3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subTitle" idx="1"/>
          </p:nvPr>
        </p:nvSpPr>
        <p:spPr>
          <a:xfrm>
            <a:off x="2470063" y="210851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ctrTitle" idx="4"/>
          </p:nvPr>
        </p:nvSpPr>
        <p:spPr>
          <a:xfrm>
            <a:off x="4594787" y="1877671"/>
            <a:ext cx="2251800" cy="3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5"/>
          </p:nvPr>
        </p:nvSpPr>
        <p:spPr>
          <a:xfrm>
            <a:off x="4732337" y="2103220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ctrTitle" idx="6"/>
          </p:nvPr>
        </p:nvSpPr>
        <p:spPr>
          <a:xfrm>
            <a:off x="2297425" y="3365047"/>
            <a:ext cx="225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subTitle" idx="7"/>
          </p:nvPr>
        </p:nvSpPr>
        <p:spPr>
          <a:xfrm>
            <a:off x="2470063" y="35939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ctrTitle" idx="8"/>
          </p:nvPr>
        </p:nvSpPr>
        <p:spPr>
          <a:xfrm>
            <a:off x="4594787" y="3365047"/>
            <a:ext cx="225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9"/>
          </p:nvPr>
        </p:nvSpPr>
        <p:spPr>
          <a:xfrm>
            <a:off x="4767437" y="35958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ctrTitle" idx="13"/>
          </p:nvPr>
        </p:nvSpPr>
        <p:spPr>
          <a:xfrm>
            <a:off x="589567" y="749654"/>
            <a:ext cx="1318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cxnSp>
        <p:nvCxnSpPr>
          <p:cNvPr id="112" name="Google Shape;112;p8"/>
          <p:cNvCxnSpPr/>
          <p:nvPr/>
        </p:nvCxnSpPr>
        <p:spPr>
          <a:xfrm rot="10800000">
            <a:off x="589577" y="709650"/>
            <a:ext cx="0" cy="38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 flipH="1">
            <a:off x="624693" y="42974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4" name="Google Shape;114;p8"/>
          <p:cNvSpPr txBox="1">
            <a:spLocks noGrp="1"/>
          </p:cNvSpPr>
          <p:nvPr>
            <p:ph type="title" idx="14" hasCustomPrompt="1"/>
          </p:nvPr>
        </p:nvSpPr>
        <p:spPr>
          <a:xfrm>
            <a:off x="2546425" y="1025215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None/>
              <a:defRPr sz="7200">
                <a:solidFill>
                  <a:srgbClr val="A1D6C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8"/>
          <p:cNvSpPr txBox="1">
            <a:spLocks noGrp="1"/>
          </p:cNvSpPr>
          <p:nvPr>
            <p:ph type="title" idx="15" hasCustomPrompt="1"/>
          </p:nvPr>
        </p:nvSpPr>
        <p:spPr>
          <a:xfrm>
            <a:off x="4843779" y="1025234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None/>
              <a:defRPr sz="7200">
                <a:solidFill>
                  <a:srgbClr val="A1D6C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16" name="Google Shape;116;p8"/>
          <p:cNvGrpSpPr/>
          <p:nvPr userDrawn="1"/>
        </p:nvGrpSpPr>
        <p:grpSpPr>
          <a:xfrm flipH="1">
            <a:off x="474195" y="593226"/>
            <a:ext cx="230802" cy="137525"/>
            <a:chOff x="8431961" y="593226"/>
            <a:chExt cx="230802" cy="137525"/>
          </a:xfrm>
        </p:grpSpPr>
        <p:sp>
          <p:nvSpPr>
            <p:cNvPr id="117" name="Google Shape;117;p8"/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8"/>
          <p:cNvGrpSpPr/>
          <p:nvPr userDrawn="1"/>
        </p:nvGrpSpPr>
        <p:grpSpPr>
          <a:xfrm flipH="1">
            <a:off x="497047" y="583416"/>
            <a:ext cx="230802" cy="137525"/>
            <a:chOff x="8431961" y="593226"/>
            <a:chExt cx="230802" cy="137525"/>
          </a:xfrm>
        </p:grpSpPr>
        <p:sp>
          <p:nvSpPr>
            <p:cNvPr id="120" name="Google Shape;120;p8"/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8">
            <a:extLst>
              <a:ext uri="{FF2B5EF4-FFF2-40B4-BE49-F238E27FC236}">
                <a16:creationId xmlns:a16="http://schemas.microsoft.com/office/drawing/2014/main" id="{7758E514-CD9F-844D-A4A3-1488923257EE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311545" y="4052981"/>
            <a:ext cx="2251800" cy="3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" name="Google Shape;115;p8">
            <a:extLst>
              <a:ext uri="{FF2B5EF4-FFF2-40B4-BE49-F238E27FC236}">
                <a16:creationId xmlns:a16="http://schemas.microsoft.com/office/drawing/2014/main" id="{0D74422B-C29A-6043-A461-4D4203E3B671}"/>
              </a:ext>
            </a:extLst>
          </p:cNvPr>
          <p:cNvSpPr txBox="1">
            <a:spLocks/>
          </p:cNvSpPr>
          <p:nvPr userDrawn="1"/>
        </p:nvSpPr>
        <p:spPr>
          <a:xfrm>
            <a:off x="560537" y="3200544"/>
            <a:ext cx="1753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Tulpen One"/>
              <a:buNone/>
              <a:defRPr sz="7200" b="0" i="0" u="none" strike="noStrike" cap="none">
                <a:solidFill>
                  <a:srgbClr val="A1D6CF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HK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2440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 userDrawn="1">
  <p:cSld name="CUSTOM_6_1_1">
    <p:bg>
      <p:bgPr>
        <a:solidFill>
          <a:srgbClr val="F4F1EC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BF10-F52E-E246-B1B5-19CA3DB8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1896E-4BEF-F544-986F-0CFE5CAE70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cxnSp>
        <p:nvCxnSpPr>
          <p:cNvPr id="11" name="Google Shape;40;p4">
            <a:extLst>
              <a:ext uri="{FF2B5EF4-FFF2-40B4-BE49-F238E27FC236}">
                <a16:creationId xmlns:a16="http://schemas.microsoft.com/office/drawing/2014/main" id="{E399456C-A948-874A-B4FA-8A71CC763189}"/>
              </a:ext>
            </a:extLst>
          </p:cNvPr>
          <p:cNvCxnSpPr/>
          <p:nvPr userDrawn="1"/>
        </p:nvCxnSpPr>
        <p:spPr>
          <a:xfrm rot="10800000">
            <a:off x="5065324" y="709650"/>
            <a:ext cx="0" cy="38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46;p4">
            <a:extLst>
              <a:ext uri="{FF2B5EF4-FFF2-40B4-BE49-F238E27FC236}">
                <a16:creationId xmlns:a16="http://schemas.microsoft.com/office/drawing/2014/main" id="{73C9E958-0CAB-2243-AF87-5B4A37FD7AD4}"/>
              </a:ext>
            </a:extLst>
          </p:cNvPr>
          <p:cNvGrpSpPr/>
          <p:nvPr userDrawn="1"/>
        </p:nvGrpSpPr>
        <p:grpSpPr>
          <a:xfrm flipH="1">
            <a:off x="4938494" y="609901"/>
            <a:ext cx="230802" cy="137525"/>
            <a:chOff x="8431961" y="593226"/>
            <a:chExt cx="230802" cy="137525"/>
          </a:xfrm>
        </p:grpSpPr>
        <p:sp>
          <p:nvSpPr>
            <p:cNvPr id="13" name="Google Shape;47;p4">
              <a:extLst>
                <a:ext uri="{FF2B5EF4-FFF2-40B4-BE49-F238E27FC236}">
                  <a16:creationId xmlns:a16="http://schemas.microsoft.com/office/drawing/2014/main" id="{B4E73199-632D-7348-B87D-D8C0EB110FF3}"/>
                </a:ext>
              </a:extLst>
            </p:cNvPr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;p4">
              <a:extLst>
                <a:ext uri="{FF2B5EF4-FFF2-40B4-BE49-F238E27FC236}">
                  <a16:creationId xmlns:a16="http://schemas.microsoft.com/office/drawing/2014/main" id="{D3FDAA58-CF33-8B44-83A3-D8E744BAE796}"/>
                </a:ext>
              </a:extLst>
            </p:cNvPr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49;p4">
            <a:extLst>
              <a:ext uri="{FF2B5EF4-FFF2-40B4-BE49-F238E27FC236}">
                <a16:creationId xmlns:a16="http://schemas.microsoft.com/office/drawing/2014/main" id="{EFD8B8D0-C9E9-7645-A5A0-ABDC64B1AF67}"/>
              </a:ext>
            </a:extLst>
          </p:cNvPr>
          <p:cNvGrpSpPr/>
          <p:nvPr userDrawn="1"/>
        </p:nvGrpSpPr>
        <p:grpSpPr>
          <a:xfrm flipH="1">
            <a:off x="4961346" y="600091"/>
            <a:ext cx="230802" cy="137525"/>
            <a:chOff x="8431961" y="593226"/>
            <a:chExt cx="230802" cy="137525"/>
          </a:xfrm>
        </p:grpSpPr>
        <p:sp>
          <p:nvSpPr>
            <p:cNvPr id="16" name="Google Shape;50;p4">
              <a:extLst>
                <a:ext uri="{FF2B5EF4-FFF2-40B4-BE49-F238E27FC236}">
                  <a16:creationId xmlns:a16="http://schemas.microsoft.com/office/drawing/2014/main" id="{3B8F21F0-6CC1-2F46-A40E-B40C74F15CF3}"/>
                </a:ext>
              </a:extLst>
            </p:cNvPr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;p4">
              <a:extLst>
                <a:ext uri="{FF2B5EF4-FFF2-40B4-BE49-F238E27FC236}">
                  <a16:creationId xmlns:a16="http://schemas.microsoft.com/office/drawing/2014/main" id="{48AD00D0-6259-8949-97F3-B8F21D70A7BE}"/>
                </a:ext>
              </a:extLst>
            </p:cNvPr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546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5;p4">
            <a:extLst>
              <a:ext uri="{FF2B5EF4-FFF2-40B4-BE49-F238E27FC236}">
                <a16:creationId xmlns:a16="http://schemas.microsoft.com/office/drawing/2014/main" id="{EE2BE7C6-0D79-9540-9D29-7EE597D86CF0}"/>
              </a:ext>
            </a:extLst>
          </p:cNvPr>
          <p:cNvGrpSpPr/>
          <p:nvPr userDrawn="1"/>
        </p:nvGrpSpPr>
        <p:grpSpPr>
          <a:xfrm>
            <a:off x="2460263" y="2052805"/>
            <a:ext cx="2194795" cy="2173961"/>
            <a:chOff x="1252413" y="3142725"/>
            <a:chExt cx="761923" cy="754716"/>
          </a:xfrm>
        </p:grpSpPr>
        <p:sp>
          <p:nvSpPr>
            <p:cNvPr id="22" name="Google Shape;26;p4">
              <a:extLst>
                <a:ext uri="{FF2B5EF4-FFF2-40B4-BE49-F238E27FC236}">
                  <a16:creationId xmlns:a16="http://schemas.microsoft.com/office/drawing/2014/main" id="{0C4E7121-421C-F84A-B7C3-7E91F665AC34}"/>
                </a:ext>
              </a:extLst>
            </p:cNvPr>
            <p:cNvSpPr/>
            <p:nvPr/>
          </p:nvSpPr>
          <p:spPr>
            <a:xfrm>
              <a:off x="1293435" y="3176241"/>
              <a:ext cx="720900" cy="721200"/>
            </a:xfrm>
            <a:prstGeom prst="round2DiagRect">
              <a:avLst>
                <a:gd name="adj1" fmla="val 46076"/>
                <a:gd name="adj2" fmla="val 0"/>
              </a:avLst>
            </a:pr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;p4">
              <a:extLst>
                <a:ext uri="{FF2B5EF4-FFF2-40B4-BE49-F238E27FC236}">
                  <a16:creationId xmlns:a16="http://schemas.microsoft.com/office/drawing/2014/main" id="{7E11275F-0D8F-4A45-BBDF-B54FEF6015EE}"/>
                </a:ext>
              </a:extLst>
            </p:cNvPr>
            <p:cNvSpPr/>
            <p:nvPr/>
          </p:nvSpPr>
          <p:spPr>
            <a:xfrm>
              <a:off x="1252413" y="3142725"/>
              <a:ext cx="720900" cy="721200"/>
            </a:xfrm>
            <a:prstGeom prst="round2DiagRect">
              <a:avLst>
                <a:gd name="adj1" fmla="val 46076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8;p4">
            <a:extLst>
              <a:ext uri="{FF2B5EF4-FFF2-40B4-BE49-F238E27FC236}">
                <a16:creationId xmlns:a16="http://schemas.microsoft.com/office/drawing/2014/main" id="{4320A2EB-7A52-0140-B57F-807DCE88B396}"/>
              </a:ext>
            </a:extLst>
          </p:cNvPr>
          <p:cNvGrpSpPr/>
          <p:nvPr userDrawn="1"/>
        </p:nvGrpSpPr>
        <p:grpSpPr>
          <a:xfrm>
            <a:off x="4918388" y="2052805"/>
            <a:ext cx="2194795" cy="2173961"/>
            <a:chOff x="1252413" y="3142725"/>
            <a:chExt cx="761923" cy="754716"/>
          </a:xfrm>
        </p:grpSpPr>
        <p:sp>
          <p:nvSpPr>
            <p:cNvPr id="25" name="Google Shape;29;p4">
              <a:extLst>
                <a:ext uri="{FF2B5EF4-FFF2-40B4-BE49-F238E27FC236}">
                  <a16:creationId xmlns:a16="http://schemas.microsoft.com/office/drawing/2014/main" id="{2089B476-DFCC-C14A-9348-FE24D4DB0057}"/>
                </a:ext>
              </a:extLst>
            </p:cNvPr>
            <p:cNvSpPr/>
            <p:nvPr/>
          </p:nvSpPr>
          <p:spPr>
            <a:xfrm>
              <a:off x="1293435" y="3176241"/>
              <a:ext cx="720900" cy="721200"/>
            </a:xfrm>
            <a:prstGeom prst="round2DiagRect">
              <a:avLst>
                <a:gd name="adj1" fmla="val 46076"/>
                <a:gd name="adj2" fmla="val 0"/>
              </a:avLst>
            </a:pr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;p4">
              <a:extLst>
                <a:ext uri="{FF2B5EF4-FFF2-40B4-BE49-F238E27FC236}">
                  <a16:creationId xmlns:a16="http://schemas.microsoft.com/office/drawing/2014/main" id="{3CDF9077-FD64-E942-9637-86D0BB32C00D}"/>
                </a:ext>
              </a:extLst>
            </p:cNvPr>
            <p:cNvSpPr/>
            <p:nvPr/>
          </p:nvSpPr>
          <p:spPr>
            <a:xfrm>
              <a:off x="1252413" y="3142725"/>
              <a:ext cx="720900" cy="721200"/>
            </a:xfrm>
            <a:prstGeom prst="round2DiagRect">
              <a:avLst>
                <a:gd name="adj1" fmla="val 46076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4;p4">
            <a:extLst>
              <a:ext uri="{FF2B5EF4-FFF2-40B4-BE49-F238E27FC236}">
                <a16:creationId xmlns:a16="http://schemas.microsoft.com/office/drawing/2014/main" id="{7FE5B780-1240-484D-8B32-C71BC59C2D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9439" y="2807050"/>
            <a:ext cx="1573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36;p4">
            <a:extLst>
              <a:ext uri="{FF2B5EF4-FFF2-40B4-BE49-F238E27FC236}">
                <a16:creationId xmlns:a16="http://schemas.microsoft.com/office/drawing/2014/main" id="{8610BCEA-2364-B846-9DDC-75098572C9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13181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cxnSp>
        <p:nvCxnSpPr>
          <p:cNvPr id="29" name="Google Shape;40;p4">
            <a:extLst>
              <a:ext uri="{FF2B5EF4-FFF2-40B4-BE49-F238E27FC236}">
                <a16:creationId xmlns:a16="http://schemas.microsoft.com/office/drawing/2014/main" id="{CE047BEC-41A8-CE4D-A3E5-5CB039D14F46}"/>
              </a:ext>
            </a:extLst>
          </p:cNvPr>
          <p:cNvCxnSpPr/>
          <p:nvPr userDrawn="1"/>
        </p:nvCxnSpPr>
        <p:spPr>
          <a:xfrm rot="10800000">
            <a:off x="589577" y="709650"/>
            <a:ext cx="0" cy="38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42;p4">
            <a:extLst>
              <a:ext uri="{FF2B5EF4-FFF2-40B4-BE49-F238E27FC236}">
                <a16:creationId xmlns:a16="http://schemas.microsoft.com/office/drawing/2014/main" id="{4E8B0B57-77AE-7043-A0F3-91E58208F93F}"/>
              </a:ext>
            </a:extLst>
          </p:cNvPr>
          <p:cNvCxnSpPr>
            <a:stCxn id="23" idx="1"/>
          </p:cNvCxnSpPr>
          <p:nvPr userDrawn="1"/>
        </p:nvCxnSpPr>
        <p:spPr>
          <a:xfrm>
            <a:off x="3498576" y="4130221"/>
            <a:ext cx="0" cy="102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43;p4">
            <a:extLst>
              <a:ext uri="{FF2B5EF4-FFF2-40B4-BE49-F238E27FC236}">
                <a16:creationId xmlns:a16="http://schemas.microsoft.com/office/drawing/2014/main" id="{C75B9698-F4D6-5446-8E9C-DAA717F4C992}"/>
              </a:ext>
            </a:extLst>
          </p:cNvPr>
          <p:cNvCxnSpPr/>
          <p:nvPr userDrawn="1"/>
        </p:nvCxnSpPr>
        <p:spPr>
          <a:xfrm>
            <a:off x="6015801" y="4130221"/>
            <a:ext cx="0" cy="102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46;p4">
            <a:extLst>
              <a:ext uri="{FF2B5EF4-FFF2-40B4-BE49-F238E27FC236}">
                <a16:creationId xmlns:a16="http://schemas.microsoft.com/office/drawing/2014/main" id="{6F17B81E-4414-DD44-AA78-DB3051C1C44F}"/>
              </a:ext>
            </a:extLst>
          </p:cNvPr>
          <p:cNvGrpSpPr/>
          <p:nvPr userDrawn="1"/>
        </p:nvGrpSpPr>
        <p:grpSpPr>
          <a:xfrm flipH="1">
            <a:off x="462747" y="609901"/>
            <a:ext cx="230802" cy="137525"/>
            <a:chOff x="8431961" y="593226"/>
            <a:chExt cx="230802" cy="137525"/>
          </a:xfrm>
        </p:grpSpPr>
        <p:sp>
          <p:nvSpPr>
            <p:cNvPr id="34" name="Google Shape;47;p4">
              <a:extLst>
                <a:ext uri="{FF2B5EF4-FFF2-40B4-BE49-F238E27FC236}">
                  <a16:creationId xmlns:a16="http://schemas.microsoft.com/office/drawing/2014/main" id="{4B1ED66F-8252-F546-9E7D-C6AE7A710FDA}"/>
                </a:ext>
              </a:extLst>
            </p:cNvPr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;p4">
              <a:extLst>
                <a:ext uri="{FF2B5EF4-FFF2-40B4-BE49-F238E27FC236}">
                  <a16:creationId xmlns:a16="http://schemas.microsoft.com/office/drawing/2014/main" id="{1C586313-62FE-BD42-BC77-37D718D9050D}"/>
                </a:ext>
              </a:extLst>
            </p:cNvPr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9;p4">
            <a:extLst>
              <a:ext uri="{FF2B5EF4-FFF2-40B4-BE49-F238E27FC236}">
                <a16:creationId xmlns:a16="http://schemas.microsoft.com/office/drawing/2014/main" id="{EFA101D1-07CE-2B4A-9AF7-3B18A5492A94}"/>
              </a:ext>
            </a:extLst>
          </p:cNvPr>
          <p:cNvGrpSpPr/>
          <p:nvPr userDrawn="1"/>
        </p:nvGrpSpPr>
        <p:grpSpPr>
          <a:xfrm flipH="1">
            <a:off x="485599" y="600091"/>
            <a:ext cx="230802" cy="137525"/>
            <a:chOff x="8431961" y="593226"/>
            <a:chExt cx="230802" cy="137525"/>
          </a:xfrm>
        </p:grpSpPr>
        <p:sp>
          <p:nvSpPr>
            <p:cNvPr id="37" name="Google Shape;50;p4">
              <a:extLst>
                <a:ext uri="{FF2B5EF4-FFF2-40B4-BE49-F238E27FC236}">
                  <a16:creationId xmlns:a16="http://schemas.microsoft.com/office/drawing/2014/main" id="{60E5CE28-A144-0143-B01D-99975A94B21C}"/>
                </a:ext>
              </a:extLst>
            </p:cNvPr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;p4">
              <a:extLst>
                <a:ext uri="{FF2B5EF4-FFF2-40B4-BE49-F238E27FC236}">
                  <a16:creationId xmlns:a16="http://schemas.microsoft.com/office/drawing/2014/main" id="{1C224E03-FA52-B248-AA33-AFCB447331AD}"/>
                </a:ext>
              </a:extLst>
            </p:cNvPr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5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1_1_3">
    <p:bg>
      <p:bgPr>
        <a:solidFill>
          <a:srgbClr val="F4F1E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ctrTitle"/>
          </p:nvPr>
        </p:nvSpPr>
        <p:spPr>
          <a:xfrm flipH="1">
            <a:off x="1964851" y="2690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34" name="Google Shape;134;p10"/>
          <p:cNvCxnSpPr/>
          <p:nvPr/>
        </p:nvCxnSpPr>
        <p:spPr>
          <a:xfrm rot="10800000">
            <a:off x="589577" y="709650"/>
            <a:ext cx="0" cy="38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0"/>
          <p:cNvSpPr txBox="1">
            <a:spLocks noGrp="1"/>
          </p:cNvSpPr>
          <p:nvPr>
            <p:ph type="sldNum" idx="12"/>
          </p:nvPr>
        </p:nvSpPr>
        <p:spPr>
          <a:xfrm flipH="1">
            <a:off x="624693" y="42974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l" rtl="0">
              <a:buNone/>
              <a:defRPr sz="1400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136" name="Google Shape;136;p10"/>
          <p:cNvGrpSpPr/>
          <p:nvPr/>
        </p:nvGrpSpPr>
        <p:grpSpPr>
          <a:xfrm flipH="1">
            <a:off x="474195" y="593226"/>
            <a:ext cx="230802" cy="137525"/>
            <a:chOff x="8431961" y="593226"/>
            <a:chExt cx="230802" cy="137525"/>
          </a:xfrm>
        </p:grpSpPr>
        <p:sp>
          <p:nvSpPr>
            <p:cNvPr id="137" name="Google Shape;137;p10"/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0"/>
          <p:cNvGrpSpPr/>
          <p:nvPr/>
        </p:nvGrpSpPr>
        <p:grpSpPr>
          <a:xfrm flipH="1">
            <a:off x="497047" y="583416"/>
            <a:ext cx="230802" cy="137525"/>
            <a:chOff x="8431961" y="593226"/>
            <a:chExt cx="230802" cy="137525"/>
          </a:xfrm>
        </p:grpSpPr>
        <p:sp>
          <p:nvSpPr>
            <p:cNvPr id="140" name="Google Shape;140;p10"/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1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●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○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■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●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○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■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●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Char char="○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Josefin Slab SemiBold"/>
              <a:buChar char="■"/>
              <a:defRPr sz="120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88" r:id="rId4"/>
    <p:sldLayoutId id="2147483655" r:id="rId5"/>
    <p:sldLayoutId id="2147483690" r:id="rId6"/>
    <p:sldLayoutId id="2147483689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ody of water&#10;&#10;Description automatically generated">
            <a:extLst>
              <a:ext uri="{FF2B5EF4-FFF2-40B4-BE49-F238E27FC236}">
                <a16:creationId xmlns:a16="http://schemas.microsoft.com/office/drawing/2014/main" id="{6411CC7E-AEB7-E64A-BEC8-05846786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785"/>
            <a:ext cx="9144000" cy="5713580"/>
          </a:xfrm>
          <a:prstGeom prst="rect">
            <a:avLst/>
          </a:prstGeom>
        </p:spPr>
      </p:pic>
      <p:sp>
        <p:nvSpPr>
          <p:cNvPr id="378" name="Google Shape;378;p41"/>
          <p:cNvSpPr/>
          <p:nvPr/>
        </p:nvSpPr>
        <p:spPr>
          <a:xfrm>
            <a:off x="0" y="-54785"/>
            <a:ext cx="9144000" cy="5713580"/>
          </a:xfrm>
          <a:prstGeom prst="rect">
            <a:avLst/>
          </a:prstGeom>
          <a:solidFill>
            <a:srgbClr val="413B49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1"/>
          </p:nvPr>
        </p:nvSpPr>
        <p:spPr>
          <a:xfrm>
            <a:off x="5246703" y="3469650"/>
            <a:ext cx="3067272" cy="7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FFFFFF"/>
                </a:solidFill>
              </a:rPr>
              <a:t>Machine Learning 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>
                  <a:solidFill>
                    <a:schemeClr val="tx1">
                      <a:alpha val="9000"/>
                    </a:schemeClr>
                  </a:solidFill>
                </a:ln>
                <a:solidFill>
                  <a:srgbClr val="FFFFFF"/>
                </a:solidFill>
              </a:rPr>
              <a:t>Kelvin, Lillian, Michael, Lois</a:t>
            </a:r>
            <a:endParaRPr b="1" dirty="0">
              <a:ln>
                <a:solidFill>
                  <a:schemeClr val="tx1">
                    <a:alpha val="900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ctrTitle"/>
          </p:nvPr>
        </p:nvSpPr>
        <p:spPr>
          <a:xfrm>
            <a:off x="1614445" y="1770872"/>
            <a:ext cx="6942339" cy="1782300"/>
          </a:xfrm>
          <a:prstGeom prst="rect">
            <a:avLst/>
          </a:prstGeom>
          <a:ln w="158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n w="3175">
                  <a:solidFill>
                    <a:schemeClr val="tx1">
                      <a:alpha val="26000"/>
                    </a:schemeClr>
                  </a:solidFill>
                </a:ln>
                <a:solidFill>
                  <a:srgbClr val="FFFFFF"/>
                </a:solidFill>
              </a:rPr>
              <a:t>Will it rain </a:t>
            </a:r>
            <a:r>
              <a:rPr lang="es" b="1" dirty="0">
                <a:ln w="3175">
                  <a:solidFill>
                    <a:schemeClr val="tx1">
                      <a:alpha val="26000"/>
                    </a:schemeClr>
                  </a:solidFill>
                </a:ln>
                <a:solidFill>
                  <a:srgbClr val="A0D7CF"/>
                </a:solidFill>
              </a:rPr>
              <a:t>tomorrow?</a:t>
            </a:r>
            <a:endParaRPr b="1" dirty="0">
              <a:ln w="3175">
                <a:solidFill>
                  <a:schemeClr val="tx1">
                    <a:alpha val="26000"/>
                  </a:schemeClr>
                </a:solidFill>
              </a:ln>
              <a:solidFill>
                <a:srgbClr val="A0D7CF"/>
              </a:solidFill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</a:t>
            </a:fld>
            <a:endParaRPr/>
          </a:p>
        </p:txBody>
      </p:sp>
      <p:sp>
        <p:nvSpPr>
          <p:cNvPr id="9" name="Google Shape;8162;p73">
            <a:extLst>
              <a:ext uri="{FF2B5EF4-FFF2-40B4-BE49-F238E27FC236}">
                <a16:creationId xmlns:a16="http://schemas.microsoft.com/office/drawing/2014/main" id="{12CC3A86-D941-B74D-AE4E-5DADC5BD392D}"/>
              </a:ext>
            </a:extLst>
          </p:cNvPr>
          <p:cNvSpPr/>
          <p:nvPr/>
        </p:nvSpPr>
        <p:spPr>
          <a:xfrm>
            <a:off x="8194047" y="2988053"/>
            <a:ext cx="144013" cy="181450"/>
          </a:xfrm>
          <a:custGeom>
            <a:avLst/>
            <a:gdLst/>
            <a:ahLst/>
            <a:cxnLst/>
            <a:rect l="l" t="t" r="r" b="b"/>
            <a:pathLst>
              <a:path w="7909" h="9965" extrusionOk="0">
                <a:moveTo>
                  <a:pt x="3927" y="1"/>
                </a:moveTo>
                <a:cubicBezTo>
                  <a:pt x="3797" y="1"/>
                  <a:pt x="3671" y="56"/>
                  <a:pt x="3624" y="166"/>
                </a:cubicBezTo>
                <a:lnTo>
                  <a:pt x="1103" y="5302"/>
                </a:lnTo>
                <a:cubicBezTo>
                  <a:pt x="1" y="7412"/>
                  <a:pt x="1607" y="9964"/>
                  <a:pt x="3970" y="9964"/>
                </a:cubicBezTo>
                <a:cubicBezTo>
                  <a:pt x="6333" y="9964"/>
                  <a:pt x="7908" y="7412"/>
                  <a:pt x="6837" y="5302"/>
                </a:cubicBezTo>
                <a:lnTo>
                  <a:pt x="4254" y="166"/>
                </a:lnTo>
                <a:cubicBezTo>
                  <a:pt x="4191" y="56"/>
                  <a:pt x="4057" y="1"/>
                  <a:pt x="3927" y="1"/>
                </a:cubicBezTo>
                <a:close/>
              </a:path>
            </a:pathLst>
          </a:custGeom>
          <a:solidFill>
            <a:srgbClr val="A0D7CF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7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8">
            <a:extLst>
              <a:ext uri="{FF2B5EF4-FFF2-40B4-BE49-F238E27FC236}">
                <a16:creationId xmlns:a16="http://schemas.microsoft.com/office/drawing/2014/main" id="{8ACE1C4D-547E-F74E-829E-38E5A16016CA}"/>
              </a:ext>
            </a:extLst>
          </p:cNvPr>
          <p:cNvSpPr txBox="1">
            <a:spLocks/>
          </p:cNvSpPr>
          <p:nvPr/>
        </p:nvSpPr>
        <p:spPr>
          <a:xfrm>
            <a:off x="185152" y="3229420"/>
            <a:ext cx="1753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Tulpen One"/>
              <a:buNone/>
              <a:defRPr sz="7200" b="0" i="0" u="none" strike="noStrike" cap="none">
                <a:solidFill>
                  <a:srgbClr val="A1D6CF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HK" dirty="0"/>
              <a:t>03</a:t>
            </a:r>
          </a:p>
        </p:txBody>
      </p:sp>
      <p:sp>
        <p:nvSpPr>
          <p:cNvPr id="6" name="Google Shape;439;p44">
            <a:extLst>
              <a:ext uri="{FF2B5EF4-FFF2-40B4-BE49-F238E27FC236}">
                <a16:creationId xmlns:a16="http://schemas.microsoft.com/office/drawing/2014/main" id="{03E1D69F-7887-5B40-B728-8A93B6CDCCCC}"/>
              </a:ext>
            </a:extLst>
          </p:cNvPr>
          <p:cNvSpPr txBox="1"/>
          <p:nvPr/>
        </p:nvSpPr>
        <p:spPr>
          <a:xfrm>
            <a:off x="1306492" y="3527269"/>
            <a:ext cx="2774619" cy="73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Modelling</a:t>
            </a:r>
            <a:endParaRPr sz="48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6C0D69-41A5-754B-9585-631D9CC98515}"/>
              </a:ext>
            </a:extLst>
          </p:cNvPr>
          <p:cNvCxnSpPr/>
          <p:nvPr/>
        </p:nvCxnSpPr>
        <p:spPr>
          <a:xfrm>
            <a:off x="895149" y="4263993"/>
            <a:ext cx="3936733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4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4"/>
          <p:cNvSpPr txBox="1">
            <a:spLocks noGrp="1"/>
          </p:cNvSpPr>
          <p:nvPr>
            <p:ph type="title"/>
          </p:nvPr>
        </p:nvSpPr>
        <p:spPr>
          <a:xfrm>
            <a:off x="4785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Logistic Regression</a:t>
            </a:r>
            <a:endParaRPr b="1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62BC80A-B889-8547-8C31-47F028ECBF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336461"/>
            <a:ext cx="3125047" cy="2302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13B65-FCBB-E94B-A2BA-6084B85ECB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50" y="1322689"/>
            <a:ext cx="4391833" cy="221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3EB1B-4518-F146-8FC9-0ADFB32470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2708416"/>
            <a:ext cx="3125047" cy="21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9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89E6259-3769-9F4F-9810-4349A23BE1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2704739"/>
            <a:ext cx="3125046" cy="2234369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759D03E9-63E6-3A4A-81EA-9A28B63150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393840"/>
            <a:ext cx="3191168" cy="2265233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92E5E63-D50C-9948-98C5-9391A26788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102" y="1215243"/>
            <a:ext cx="4391833" cy="2394685"/>
          </a:xfrm>
          <a:prstGeom prst="rect">
            <a:avLst/>
          </a:prstGeom>
        </p:spPr>
      </p:pic>
      <p:sp>
        <p:nvSpPr>
          <p:cNvPr id="1103" name="Google Shape;1103;p54"/>
          <p:cNvSpPr txBox="1">
            <a:spLocks noGrp="1"/>
          </p:cNvSpPr>
          <p:nvPr>
            <p:ph type="title"/>
          </p:nvPr>
        </p:nvSpPr>
        <p:spPr>
          <a:xfrm>
            <a:off x="475372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Random Forest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8586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4D873E-A64B-FF41-A834-EFE46ECCF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805" y="2706544"/>
            <a:ext cx="3120278" cy="22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610F7601-6C30-7B41-9543-22EA7B677A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336312"/>
            <a:ext cx="3120279" cy="230266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7DD1B7A-5D53-9B47-AE95-54D43B602B8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50" y="1215243"/>
            <a:ext cx="4391833" cy="2353108"/>
          </a:xfrm>
          <a:prstGeom prst="rect">
            <a:avLst/>
          </a:prstGeom>
        </p:spPr>
      </p:pic>
      <p:sp>
        <p:nvSpPr>
          <p:cNvPr id="1103" name="Google Shape;1103;p54"/>
          <p:cNvSpPr txBox="1">
            <a:spLocks noGrp="1"/>
          </p:cNvSpPr>
          <p:nvPr>
            <p:ph type="title"/>
          </p:nvPr>
        </p:nvSpPr>
        <p:spPr>
          <a:xfrm>
            <a:off x="4785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Support Vector Machines (SVM)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4511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6990BB2-9C1E-F64A-9DB9-EC3055BB43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336461"/>
            <a:ext cx="3077359" cy="226276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DC8EE4-C137-8745-84FF-8FB329CCE6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6" y="2706545"/>
            <a:ext cx="3077358" cy="2238778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3DDD7BA-CEEF-6040-94DF-7D86E2E77E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50" y="1215243"/>
            <a:ext cx="4394266" cy="2413481"/>
          </a:xfrm>
          <a:prstGeom prst="rect">
            <a:avLst/>
          </a:prstGeom>
        </p:spPr>
      </p:pic>
      <p:sp>
        <p:nvSpPr>
          <p:cNvPr id="1103" name="Google Shape;1103;p54"/>
          <p:cNvSpPr txBox="1">
            <a:spLocks noGrp="1"/>
          </p:cNvSpPr>
          <p:nvPr>
            <p:ph type="title"/>
          </p:nvPr>
        </p:nvSpPr>
        <p:spPr>
          <a:xfrm>
            <a:off x="4785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Decision Tree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683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35E03BE-F214-D142-9E1F-4A802ECC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6" y="2708416"/>
            <a:ext cx="3033770" cy="222020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9D68A5F-B2C6-7440-844E-ACE1F8550E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7805" y="336460"/>
            <a:ext cx="3033771" cy="225162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9ACFB7-F309-DB4F-BBAE-0E21DE0611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50" y="1215242"/>
            <a:ext cx="4391833" cy="2479871"/>
          </a:xfrm>
          <a:prstGeom prst="rect">
            <a:avLst/>
          </a:prstGeom>
        </p:spPr>
      </p:pic>
      <p:sp>
        <p:nvSpPr>
          <p:cNvPr id="1103" name="Google Shape;1103;p54"/>
          <p:cNvSpPr txBox="1">
            <a:spLocks noGrp="1"/>
          </p:cNvSpPr>
          <p:nvPr>
            <p:ph type="title"/>
          </p:nvPr>
        </p:nvSpPr>
        <p:spPr>
          <a:xfrm>
            <a:off x="4785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XGBoost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83569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4"/>
          <p:cNvSpPr txBox="1">
            <a:spLocks noGrp="1"/>
          </p:cNvSpPr>
          <p:nvPr>
            <p:ph type="ctrTitle" idx="4294967295"/>
          </p:nvPr>
        </p:nvSpPr>
        <p:spPr>
          <a:xfrm>
            <a:off x="1964850" y="2690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Comparison</a:t>
            </a:r>
            <a:endParaRPr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2B03F-97A4-324D-8C8E-46FCF526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4" y="1215243"/>
            <a:ext cx="7729032" cy="36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72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8">
            <a:extLst>
              <a:ext uri="{FF2B5EF4-FFF2-40B4-BE49-F238E27FC236}">
                <a16:creationId xmlns:a16="http://schemas.microsoft.com/office/drawing/2014/main" id="{8ACE1C4D-547E-F74E-829E-38E5A16016CA}"/>
              </a:ext>
            </a:extLst>
          </p:cNvPr>
          <p:cNvSpPr txBox="1">
            <a:spLocks/>
          </p:cNvSpPr>
          <p:nvPr/>
        </p:nvSpPr>
        <p:spPr>
          <a:xfrm>
            <a:off x="185152" y="3229420"/>
            <a:ext cx="1753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Tulpen One"/>
              <a:buNone/>
              <a:defRPr sz="7200" b="0" i="0" u="none" strike="noStrike" cap="none">
                <a:solidFill>
                  <a:srgbClr val="A1D6CF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HK" dirty="0"/>
              <a:t>04</a:t>
            </a:r>
          </a:p>
        </p:txBody>
      </p:sp>
      <p:sp>
        <p:nvSpPr>
          <p:cNvPr id="6" name="Google Shape;439;p44">
            <a:extLst>
              <a:ext uri="{FF2B5EF4-FFF2-40B4-BE49-F238E27FC236}">
                <a16:creationId xmlns:a16="http://schemas.microsoft.com/office/drawing/2014/main" id="{03E1D69F-7887-5B40-B728-8A93B6CDCCCC}"/>
              </a:ext>
            </a:extLst>
          </p:cNvPr>
          <p:cNvSpPr txBox="1"/>
          <p:nvPr/>
        </p:nvSpPr>
        <p:spPr>
          <a:xfrm>
            <a:off x="1306492" y="3527269"/>
            <a:ext cx="2774619" cy="73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Conclusion</a:t>
            </a:r>
            <a:endParaRPr sz="48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6C0D69-41A5-754B-9585-631D9CC98515}"/>
              </a:ext>
            </a:extLst>
          </p:cNvPr>
          <p:cNvCxnSpPr/>
          <p:nvPr/>
        </p:nvCxnSpPr>
        <p:spPr>
          <a:xfrm>
            <a:off x="895149" y="4263993"/>
            <a:ext cx="3936733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3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50"/>
          <p:cNvGrpSpPr/>
          <p:nvPr/>
        </p:nvGrpSpPr>
        <p:grpSpPr>
          <a:xfrm>
            <a:off x="1777838" y="3309769"/>
            <a:ext cx="1046008" cy="956172"/>
            <a:chOff x="1614311" y="3770821"/>
            <a:chExt cx="915864" cy="837205"/>
          </a:xfrm>
        </p:grpSpPr>
        <p:grpSp>
          <p:nvGrpSpPr>
            <p:cNvPr id="848" name="Google Shape;848;p50"/>
            <p:cNvGrpSpPr/>
            <p:nvPr/>
          </p:nvGrpSpPr>
          <p:grpSpPr>
            <a:xfrm>
              <a:off x="1614311" y="4017520"/>
              <a:ext cx="915864" cy="590507"/>
              <a:chOff x="1614311" y="4017520"/>
              <a:chExt cx="915864" cy="590507"/>
            </a:xfrm>
          </p:grpSpPr>
          <p:sp>
            <p:nvSpPr>
              <p:cNvPr id="849" name="Google Shape;849;p50"/>
              <p:cNvSpPr/>
              <p:nvPr/>
            </p:nvSpPr>
            <p:spPr>
              <a:xfrm>
                <a:off x="1663500" y="4017520"/>
                <a:ext cx="866675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4848" extrusionOk="0">
                    <a:moveTo>
                      <a:pt x="1" y="1"/>
                    </a:moveTo>
                    <a:lnTo>
                      <a:pt x="1" y="4848"/>
                    </a:lnTo>
                    <a:lnTo>
                      <a:pt x="34667" y="4848"/>
                    </a:lnTo>
                    <a:lnTo>
                      <a:pt x="34667" y="1"/>
                    </a:lnTo>
                    <a:close/>
                  </a:path>
                </a:pathLst>
              </a:custGeom>
              <a:solidFill>
                <a:srgbClr val="D0D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0"/>
              <p:cNvSpPr/>
              <p:nvPr/>
            </p:nvSpPr>
            <p:spPr>
              <a:xfrm>
                <a:off x="1714050" y="4183925"/>
                <a:ext cx="765600" cy="38192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15277" extrusionOk="0">
                    <a:moveTo>
                      <a:pt x="0" y="1"/>
                    </a:moveTo>
                    <a:lnTo>
                      <a:pt x="3417" y="15277"/>
                    </a:lnTo>
                    <a:lnTo>
                      <a:pt x="27207" y="15277"/>
                    </a:lnTo>
                    <a:lnTo>
                      <a:pt x="30623" y="1"/>
                    </a:lnTo>
                    <a:close/>
                  </a:path>
                </a:pathLst>
              </a:custGeom>
              <a:solidFill>
                <a:srgbClr val="D0D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0"/>
              <p:cNvSpPr/>
              <p:nvPr/>
            </p:nvSpPr>
            <p:spPr>
              <a:xfrm>
                <a:off x="1614311" y="4059697"/>
                <a:ext cx="866675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4848" extrusionOk="0">
                    <a:moveTo>
                      <a:pt x="1" y="1"/>
                    </a:moveTo>
                    <a:lnTo>
                      <a:pt x="1" y="4848"/>
                    </a:lnTo>
                    <a:lnTo>
                      <a:pt x="34667" y="4848"/>
                    </a:lnTo>
                    <a:lnTo>
                      <a:pt x="34667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0"/>
              <p:cNvSpPr/>
              <p:nvPr/>
            </p:nvSpPr>
            <p:spPr>
              <a:xfrm>
                <a:off x="1664861" y="4226102"/>
                <a:ext cx="765600" cy="38192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15277" extrusionOk="0">
                    <a:moveTo>
                      <a:pt x="0" y="1"/>
                    </a:moveTo>
                    <a:lnTo>
                      <a:pt x="3417" y="15277"/>
                    </a:lnTo>
                    <a:lnTo>
                      <a:pt x="27207" y="15277"/>
                    </a:lnTo>
                    <a:lnTo>
                      <a:pt x="30623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53" name="Google Shape;853;p50"/>
            <p:cNvCxnSpPr/>
            <p:nvPr/>
          </p:nvCxnSpPr>
          <p:spPr>
            <a:xfrm>
              <a:off x="2054775" y="3770821"/>
              <a:ext cx="0" cy="294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861" name="Google Shape;861;p50"/>
          <p:cNvGrpSpPr/>
          <p:nvPr/>
        </p:nvGrpSpPr>
        <p:grpSpPr>
          <a:xfrm>
            <a:off x="6473283" y="3688246"/>
            <a:ext cx="739743" cy="577729"/>
            <a:chOff x="1614311" y="3892750"/>
            <a:chExt cx="915864" cy="715277"/>
          </a:xfrm>
        </p:grpSpPr>
        <p:grpSp>
          <p:nvGrpSpPr>
            <p:cNvPr id="862" name="Google Shape;862;p50"/>
            <p:cNvGrpSpPr/>
            <p:nvPr/>
          </p:nvGrpSpPr>
          <p:grpSpPr>
            <a:xfrm>
              <a:off x="1614311" y="4017520"/>
              <a:ext cx="915864" cy="590507"/>
              <a:chOff x="1614311" y="4017520"/>
              <a:chExt cx="915864" cy="590507"/>
            </a:xfrm>
          </p:grpSpPr>
          <p:sp>
            <p:nvSpPr>
              <p:cNvPr id="863" name="Google Shape;863;p50"/>
              <p:cNvSpPr/>
              <p:nvPr/>
            </p:nvSpPr>
            <p:spPr>
              <a:xfrm>
                <a:off x="1663500" y="4017520"/>
                <a:ext cx="866675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4848" extrusionOk="0">
                    <a:moveTo>
                      <a:pt x="1" y="1"/>
                    </a:moveTo>
                    <a:lnTo>
                      <a:pt x="1" y="4848"/>
                    </a:lnTo>
                    <a:lnTo>
                      <a:pt x="34667" y="4848"/>
                    </a:lnTo>
                    <a:lnTo>
                      <a:pt x="34667" y="1"/>
                    </a:lnTo>
                    <a:close/>
                  </a:path>
                </a:pathLst>
              </a:custGeom>
              <a:solidFill>
                <a:srgbClr val="AB7942">
                  <a:alpha val="9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0"/>
              <p:cNvSpPr/>
              <p:nvPr/>
            </p:nvSpPr>
            <p:spPr>
              <a:xfrm>
                <a:off x="1714050" y="4183925"/>
                <a:ext cx="765600" cy="38192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15277" extrusionOk="0">
                    <a:moveTo>
                      <a:pt x="0" y="1"/>
                    </a:moveTo>
                    <a:lnTo>
                      <a:pt x="3417" y="15277"/>
                    </a:lnTo>
                    <a:lnTo>
                      <a:pt x="27207" y="15277"/>
                    </a:lnTo>
                    <a:lnTo>
                      <a:pt x="30623" y="1"/>
                    </a:lnTo>
                    <a:close/>
                  </a:path>
                </a:pathLst>
              </a:custGeom>
              <a:solidFill>
                <a:srgbClr val="AB7942">
                  <a:alpha val="9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50"/>
              <p:cNvSpPr/>
              <p:nvPr/>
            </p:nvSpPr>
            <p:spPr>
              <a:xfrm>
                <a:off x="1614311" y="4059697"/>
                <a:ext cx="866675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4848" extrusionOk="0">
                    <a:moveTo>
                      <a:pt x="1" y="1"/>
                    </a:moveTo>
                    <a:lnTo>
                      <a:pt x="1" y="4848"/>
                    </a:lnTo>
                    <a:lnTo>
                      <a:pt x="34667" y="4848"/>
                    </a:lnTo>
                    <a:lnTo>
                      <a:pt x="34667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50"/>
              <p:cNvSpPr/>
              <p:nvPr/>
            </p:nvSpPr>
            <p:spPr>
              <a:xfrm>
                <a:off x="1664861" y="4226102"/>
                <a:ext cx="765600" cy="381925"/>
              </a:xfrm>
              <a:custGeom>
                <a:avLst/>
                <a:gdLst/>
                <a:ahLst/>
                <a:cxnLst/>
                <a:rect l="l" t="t" r="r" b="b"/>
                <a:pathLst>
                  <a:path w="30624" h="15277" extrusionOk="0">
                    <a:moveTo>
                      <a:pt x="0" y="1"/>
                    </a:moveTo>
                    <a:lnTo>
                      <a:pt x="3417" y="15277"/>
                    </a:lnTo>
                    <a:lnTo>
                      <a:pt x="27207" y="15277"/>
                    </a:lnTo>
                    <a:lnTo>
                      <a:pt x="30623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867" name="Google Shape;867;p50"/>
            <p:cNvCxnSpPr/>
            <p:nvPr/>
          </p:nvCxnSpPr>
          <p:spPr>
            <a:xfrm>
              <a:off x="2054788" y="3892750"/>
              <a:ext cx="0" cy="166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868" name="Google Shape;868;p50"/>
          <p:cNvSpPr txBox="1">
            <a:spLocks noGrp="1"/>
          </p:cNvSpPr>
          <p:nvPr>
            <p:ph type="subTitle" idx="4294967295"/>
          </p:nvPr>
        </p:nvSpPr>
        <p:spPr>
          <a:xfrm>
            <a:off x="6042916" y="2232873"/>
            <a:ext cx="15732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 b="1" dirty="0">
                <a:latin typeface="Tulpen One"/>
                <a:ea typeface="Tulpen One"/>
                <a:cs typeface="Tulpen One"/>
                <a:sym typeface="Tulpen One"/>
              </a:rPr>
              <a:t>Random Forest</a:t>
            </a:r>
            <a:endParaRPr sz="2600" b="1" dirty="0"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869" name="Google Shape;869;p50"/>
          <p:cNvSpPr txBox="1">
            <a:spLocks noGrp="1"/>
          </p:cNvSpPr>
          <p:nvPr>
            <p:ph type="ctrTitle" idx="4294967295"/>
          </p:nvPr>
        </p:nvSpPr>
        <p:spPr>
          <a:xfrm>
            <a:off x="1964851" y="2690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Model Evaluation</a:t>
            </a:r>
            <a:endParaRPr b="1" dirty="0"/>
          </a:p>
        </p:txBody>
      </p:sp>
      <p:sp>
        <p:nvSpPr>
          <p:cNvPr id="870" name="Google Shape;870;p50"/>
          <p:cNvSpPr txBox="1">
            <a:spLocks noGrp="1"/>
          </p:cNvSpPr>
          <p:nvPr>
            <p:ph type="subTitle" idx="4294967295"/>
          </p:nvPr>
        </p:nvSpPr>
        <p:spPr>
          <a:xfrm>
            <a:off x="1383208" y="1951102"/>
            <a:ext cx="18066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 b="1" dirty="0">
                <a:latin typeface="Tulpen One"/>
                <a:ea typeface="Tulpen One"/>
                <a:cs typeface="Tulpen One"/>
                <a:sym typeface="Tulpen One"/>
              </a:rPr>
              <a:t>Logistic Regression</a:t>
            </a:r>
            <a:endParaRPr sz="2600" b="1" dirty="0"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871" name="Google Shape;871;p50"/>
          <p:cNvSpPr txBox="1">
            <a:spLocks noGrp="1"/>
          </p:cNvSpPr>
          <p:nvPr>
            <p:ph type="subTitle" idx="4294967295"/>
          </p:nvPr>
        </p:nvSpPr>
        <p:spPr>
          <a:xfrm>
            <a:off x="3929046" y="1409093"/>
            <a:ext cx="11955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 b="1" dirty="0">
                <a:latin typeface="Tulpen One"/>
                <a:ea typeface="Tulpen One"/>
                <a:cs typeface="Tulpen One"/>
                <a:sym typeface="Tulpen One"/>
              </a:rPr>
              <a:t>XG Boost</a:t>
            </a:r>
            <a:endParaRPr sz="2600" b="1" dirty="0"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873" name="Google Shape;873;p50"/>
          <p:cNvSpPr txBox="1"/>
          <p:nvPr/>
        </p:nvSpPr>
        <p:spPr>
          <a:xfrm>
            <a:off x="2107481" y="3859182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2</a:t>
            </a:r>
            <a:endParaRPr sz="18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3CB490-E317-9D40-9142-04BE6CB0EE4D}"/>
              </a:ext>
            </a:extLst>
          </p:cNvPr>
          <p:cNvGrpSpPr/>
          <p:nvPr/>
        </p:nvGrpSpPr>
        <p:grpSpPr>
          <a:xfrm>
            <a:off x="3896231" y="2956984"/>
            <a:ext cx="1351540" cy="1308287"/>
            <a:chOff x="3896231" y="2419503"/>
            <a:chExt cx="1351540" cy="1308287"/>
          </a:xfrm>
        </p:grpSpPr>
        <p:sp>
          <p:nvSpPr>
            <p:cNvPr id="856" name="Google Shape;856;p50"/>
            <p:cNvSpPr/>
            <p:nvPr/>
          </p:nvSpPr>
          <p:spPr>
            <a:xfrm>
              <a:off x="3968819" y="2856379"/>
              <a:ext cx="1278952" cy="178855"/>
            </a:xfrm>
            <a:custGeom>
              <a:avLst/>
              <a:gdLst/>
              <a:ahLst/>
              <a:cxnLst/>
              <a:rect l="l" t="t" r="r" b="b"/>
              <a:pathLst>
                <a:path w="34667" h="4848" extrusionOk="0">
                  <a:moveTo>
                    <a:pt x="1" y="1"/>
                  </a:moveTo>
                  <a:lnTo>
                    <a:pt x="1" y="4848"/>
                  </a:lnTo>
                  <a:lnTo>
                    <a:pt x="34667" y="4848"/>
                  </a:lnTo>
                  <a:lnTo>
                    <a:pt x="34667" y="1"/>
                  </a:ln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4043416" y="3101943"/>
              <a:ext cx="1129795" cy="563607"/>
            </a:xfrm>
            <a:custGeom>
              <a:avLst/>
              <a:gdLst/>
              <a:ahLst/>
              <a:cxnLst/>
              <a:rect l="l" t="t" r="r" b="b"/>
              <a:pathLst>
                <a:path w="30624" h="15277" extrusionOk="0">
                  <a:moveTo>
                    <a:pt x="0" y="1"/>
                  </a:moveTo>
                  <a:lnTo>
                    <a:pt x="3417" y="15277"/>
                  </a:lnTo>
                  <a:lnTo>
                    <a:pt x="27207" y="15277"/>
                  </a:lnTo>
                  <a:lnTo>
                    <a:pt x="30623" y="1"/>
                  </a:ln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3896231" y="2918620"/>
              <a:ext cx="1278952" cy="178855"/>
            </a:xfrm>
            <a:custGeom>
              <a:avLst/>
              <a:gdLst/>
              <a:ahLst/>
              <a:cxnLst/>
              <a:rect l="l" t="t" r="r" b="b"/>
              <a:pathLst>
                <a:path w="34667" h="4848" extrusionOk="0">
                  <a:moveTo>
                    <a:pt x="1" y="1"/>
                  </a:moveTo>
                  <a:lnTo>
                    <a:pt x="1" y="4848"/>
                  </a:lnTo>
                  <a:lnTo>
                    <a:pt x="34667" y="4848"/>
                  </a:lnTo>
                  <a:lnTo>
                    <a:pt x="34667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3970828" y="3164183"/>
              <a:ext cx="1129795" cy="563607"/>
            </a:xfrm>
            <a:custGeom>
              <a:avLst/>
              <a:gdLst/>
              <a:ahLst/>
              <a:cxnLst/>
              <a:rect l="l" t="t" r="r" b="b"/>
              <a:pathLst>
                <a:path w="30624" h="15277" extrusionOk="0">
                  <a:moveTo>
                    <a:pt x="0" y="1"/>
                  </a:moveTo>
                  <a:lnTo>
                    <a:pt x="3417" y="15277"/>
                  </a:lnTo>
                  <a:lnTo>
                    <a:pt x="27207" y="15277"/>
                  </a:lnTo>
                  <a:lnTo>
                    <a:pt x="30623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0" name="Google Shape;860;p50"/>
            <p:cNvCxnSpPr/>
            <p:nvPr/>
          </p:nvCxnSpPr>
          <p:spPr>
            <a:xfrm>
              <a:off x="4546252" y="2419503"/>
              <a:ext cx="0" cy="507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874" name="Google Shape;874;p50"/>
            <p:cNvSpPr txBox="1"/>
            <p:nvPr/>
          </p:nvSpPr>
          <p:spPr>
            <a:xfrm>
              <a:off x="4385467" y="3247034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b="1">
                  <a:solidFill>
                    <a:schemeClr val="dk2"/>
                  </a:solidFill>
                  <a:latin typeface="Tulpen One"/>
                  <a:ea typeface="Tulpen One"/>
                  <a:cs typeface="Tulpen One"/>
                  <a:sym typeface="Tulpen One"/>
                </a:rPr>
                <a:t>1</a:t>
              </a:r>
              <a:endParaRPr sz="1800" b="1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endParaRPr>
            </a:p>
          </p:txBody>
        </p:sp>
      </p:grpSp>
      <p:sp>
        <p:nvSpPr>
          <p:cNvPr id="875" name="Google Shape;875;p50"/>
          <p:cNvSpPr txBox="1"/>
          <p:nvPr/>
        </p:nvSpPr>
        <p:spPr>
          <a:xfrm>
            <a:off x="6656611" y="3928722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3</a:t>
            </a:r>
            <a:endParaRPr sz="1800" b="1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7" name="Google Shape;405;p43">
            <a:extLst>
              <a:ext uri="{FF2B5EF4-FFF2-40B4-BE49-F238E27FC236}">
                <a16:creationId xmlns:a16="http://schemas.microsoft.com/office/drawing/2014/main" id="{DFFAD43E-3366-EB49-A598-041564E6AB32}"/>
              </a:ext>
            </a:extLst>
          </p:cNvPr>
          <p:cNvSpPr txBox="1">
            <a:spLocks/>
          </p:cNvSpPr>
          <p:nvPr/>
        </p:nvSpPr>
        <p:spPr>
          <a:xfrm>
            <a:off x="1025245" y="2398560"/>
            <a:ext cx="2522525" cy="113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0.8411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Train vs. test score delta: </a:t>
            </a:r>
            <a:r>
              <a:rPr lang="en-US" dirty="0"/>
              <a:t>0.0034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Time taken: </a:t>
            </a:r>
            <a:r>
              <a:rPr lang="en-US" dirty="0"/>
              <a:t>1.3s</a:t>
            </a:r>
          </a:p>
        </p:txBody>
      </p:sp>
      <p:sp>
        <p:nvSpPr>
          <p:cNvPr id="38" name="Google Shape;405;p43">
            <a:extLst>
              <a:ext uri="{FF2B5EF4-FFF2-40B4-BE49-F238E27FC236}">
                <a16:creationId xmlns:a16="http://schemas.microsoft.com/office/drawing/2014/main" id="{A357BDDA-A703-E646-9CDC-1AA3B0A27BE3}"/>
              </a:ext>
            </a:extLst>
          </p:cNvPr>
          <p:cNvSpPr txBox="1">
            <a:spLocks/>
          </p:cNvSpPr>
          <p:nvPr/>
        </p:nvSpPr>
        <p:spPr>
          <a:xfrm>
            <a:off x="3302747" y="1853093"/>
            <a:ext cx="2499593" cy="113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0.8467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Train vs. test score delta: </a:t>
            </a:r>
            <a:r>
              <a:rPr lang="en-US" dirty="0"/>
              <a:t>0.0040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Time taken: </a:t>
            </a:r>
            <a:r>
              <a:rPr lang="en-US" dirty="0"/>
              <a:t>57.9s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9" name="Google Shape;405;p43">
            <a:extLst>
              <a:ext uri="{FF2B5EF4-FFF2-40B4-BE49-F238E27FC236}">
                <a16:creationId xmlns:a16="http://schemas.microsoft.com/office/drawing/2014/main" id="{05EAEEF2-C853-B84E-9240-6A0DBDE9271A}"/>
              </a:ext>
            </a:extLst>
          </p:cNvPr>
          <p:cNvSpPr txBox="1">
            <a:spLocks/>
          </p:cNvSpPr>
          <p:nvPr/>
        </p:nvSpPr>
        <p:spPr>
          <a:xfrm>
            <a:off x="5573492" y="2590623"/>
            <a:ext cx="2499593" cy="113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0.8237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Train vs. test score delta: </a:t>
            </a:r>
            <a:r>
              <a:rPr lang="en-US" dirty="0"/>
              <a:t>0.0026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Time taken: </a:t>
            </a:r>
            <a:r>
              <a:rPr lang="en-US" dirty="0"/>
              <a:t>37.0s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56"/>
          <p:cNvGrpSpPr/>
          <p:nvPr/>
        </p:nvGrpSpPr>
        <p:grpSpPr>
          <a:xfrm>
            <a:off x="705443" y="1122531"/>
            <a:ext cx="7700154" cy="4008019"/>
            <a:chOff x="705443" y="1122531"/>
            <a:chExt cx="7700154" cy="4008019"/>
          </a:xfrm>
        </p:grpSpPr>
        <p:sp>
          <p:nvSpPr>
            <p:cNvPr id="1146" name="Google Shape;1146;p56"/>
            <p:cNvSpPr/>
            <p:nvPr/>
          </p:nvSpPr>
          <p:spPr>
            <a:xfrm rot="-2700000">
              <a:off x="3541385" y="2607788"/>
              <a:ext cx="2089925" cy="2089925"/>
            </a:xfrm>
            <a:prstGeom prst="teardrop">
              <a:avLst>
                <a:gd name="adj" fmla="val 100000"/>
              </a:avLst>
            </a:pr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 rot="8100000">
              <a:off x="1200085" y="1582438"/>
              <a:ext cx="2089925" cy="2089925"/>
            </a:xfrm>
            <a:prstGeom prst="teardrop">
              <a:avLst>
                <a:gd name="adj" fmla="val 100000"/>
              </a:avLst>
            </a:pr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 rot="8100000">
              <a:off x="5882835" y="1582438"/>
              <a:ext cx="2089925" cy="2089925"/>
            </a:xfrm>
            <a:prstGeom prst="teardrop">
              <a:avLst>
                <a:gd name="adj" fmla="val 100000"/>
              </a:avLst>
            </a:pr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 rot="-2700000">
              <a:off x="3479581" y="2580719"/>
              <a:ext cx="2089925" cy="2089925"/>
            </a:xfrm>
            <a:prstGeom prst="teardrop">
              <a:avLst>
                <a:gd name="adj" fmla="val 10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 rot="8100000">
              <a:off x="1138281" y="1555369"/>
              <a:ext cx="2089925" cy="2089925"/>
            </a:xfrm>
            <a:prstGeom prst="teardrop">
              <a:avLst>
                <a:gd name="adj" fmla="val 10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 rot="8100000">
              <a:off x="5821031" y="1555369"/>
              <a:ext cx="2089925" cy="2089925"/>
            </a:xfrm>
            <a:prstGeom prst="teardrop">
              <a:avLst>
                <a:gd name="adj" fmla="val 10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2" name="Google Shape;1152;p56"/>
          <p:cNvSpPr txBox="1">
            <a:spLocks noGrp="1"/>
          </p:cNvSpPr>
          <p:nvPr>
            <p:ph type="ctrTitle"/>
          </p:nvPr>
        </p:nvSpPr>
        <p:spPr>
          <a:xfrm>
            <a:off x="1187550" y="439487"/>
            <a:ext cx="67689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 the future...</a:t>
            </a:r>
            <a:endParaRPr b="1" dirty="0"/>
          </a:p>
        </p:txBody>
      </p:sp>
      <p:sp>
        <p:nvSpPr>
          <p:cNvPr id="1157" name="Google Shape;1157;p56"/>
          <p:cNvSpPr txBox="1">
            <a:spLocks noGrp="1"/>
          </p:cNvSpPr>
          <p:nvPr>
            <p:ph type="ctrTitle" idx="2"/>
          </p:nvPr>
        </p:nvSpPr>
        <p:spPr>
          <a:xfrm>
            <a:off x="1270376" y="244960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/>
              <a:t>Increasing range </a:t>
            </a:r>
            <a:br>
              <a:rPr lang="en-US" sz="2400" b="1" dirty="0"/>
            </a:br>
            <a:r>
              <a:rPr lang="en-US" sz="2400" b="1" dirty="0"/>
              <a:t>of forecast</a:t>
            </a:r>
            <a:endParaRPr sz="2400" b="1" dirty="0"/>
          </a:p>
        </p:txBody>
      </p:sp>
      <p:cxnSp>
        <p:nvCxnSpPr>
          <p:cNvPr id="1160" name="Google Shape;1160;p56"/>
          <p:cNvCxnSpPr>
            <a:stCxn id="1150" idx="7"/>
          </p:cNvCxnSpPr>
          <p:nvPr/>
        </p:nvCxnSpPr>
        <p:spPr>
          <a:xfrm>
            <a:off x="2183243" y="4078131"/>
            <a:ext cx="0" cy="10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56"/>
          <p:cNvCxnSpPr/>
          <p:nvPr/>
        </p:nvCxnSpPr>
        <p:spPr>
          <a:xfrm>
            <a:off x="6866643" y="4078131"/>
            <a:ext cx="0" cy="10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" name="Google Shape;1162;p56"/>
          <p:cNvCxnSpPr/>
          <p:nvPr/>
        </p:nvCxnSpPr>
        <p:spPr>
          <a:xfrm>
            <a:off x="4555525" y="4669657"/>
            <a:ext cx="0" cy="60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157;p56">
            <a:extLst>
              <a:ext uri="{FF2B5EF4-FFF2-40B4-BE49-F238E27FC236}">
                <a16:creationId xmlns:a16="http://schemas.microsoft.com/office/drawing/2014/main" id="{1262ABE3-FB05-1F42-9AAC-9CC1E34449E6}"/>
              </a:ext>
            </a:extLst>
          </p:cNvPr>
          <p:cNvSpPr txBox="1">
            <a:spLocks/>
          </p:cNvSpPr>
          <p:nvPr/>
        </p:nvSpPr>
        <p:spPr>
          <a:xfrm>
            <a:off x="3581642" y="343343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r>
              <a:rPr lang="en-US" sz="2400" b="1" dirty="0"/>
              <a:t>Forecasting volume </a:t>
            </a:r>
          </a:p>
          <a:p>
            <a:r>
              <a:rPr lang="en-US" sz="2400" b="1" dirty="0"/>
              <a:t>of rain </a:t>
            </a:r>
          </a:p>
        </p:txBody>
      </p:sp>
      <p:sp>
        <p:nvSpPr>
          <p:cNvPr id="25" name="Google Shape;1157;p56">
            <a:extLst>
              <a:ext uri="{FF2B5EF4-FFF2-40B4-BE49-F238E27FC236}">
                <a16:creationId xmlns:a16="http://schemas.microsoft.com/office/drawing/2014/main" id="{1DE359E9-B2F5-3B4F-95DD-A72F60C9BED2}"/>
              </a:ext>
            </a:extLst>
          </p:cNvPr>
          <p:cNvSpPr txBox="1">
            <a:spLocks/>
          </p:cNvSpPr>
          <p:nvPr/>
        </p:nvSpPr>
        <p:spPr>
          <a:xfrm>
            <a:off x="5925193" y="25226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ulpen One"/>
              <a:buNone/>
              <a:defRPr sz="1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r>
              <a:rPr lang="en-US" sz="2400" b="1" dirty="0"/>
              <a:t>Implement deep learning methods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2546425" y="2531615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387" name="Google Shape;387;p42"/>
          <p:cNvSpPr txBox="1">
            <a:spLocks noGrp="1"/>
          </p:cNvSpPr>
          <p:nvPr>
            <p:ph type="title" idx="2"/>
          </p:nvPr>
        </p:nvSpPr>
        <p:spPr>
          <a:xfrm>
            <a:off x="4843779" y="2531634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title" idx="14"/>
          </p:nvPr>
        </p:nvSpPr>
        <p:spPr>
          <a:xfrm>
            <a:off x="2546425" y="1025215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89" name="Google Shape;389;p42"/>
          <p:cNvSpPr txBox="1">
            <a:spLocks noGrp="1"/>
          </p:cNvSpPr>
          <p:nvPr>
            <p:ph type="title" idx="15"/>
          </p:nvPr>
        </p:nvSpPr>
        <p:spPr>
          <a:xfrm>
            <a:off x="4843779" y="1025234"/>
            <a:ext cx="17538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391" name="Google Shape;391;p42"/>
          <p:cNvSpPr txBox="1">
            <a:spLocks noGrp="1"/>
          </p:cNvSpPr>
          <p:nvPr>
            <p:ph type="ctrTitle" idx="3"/>
          </p:nvPr>
        </p:nvSpPr>
        <p:spPr>
          <a:xfrm>
            <a:off x="2297425" y="1879973"/>
            <a:ext cx="2251800" cy="3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Project Aims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92" name="Google Shape;392;p42"/>
          <p:cNvSpPr txBox="1">
            <a:spLocks noGrp="1"/>
          </p:cNvSpPr>
          <p:nvPr>
            <p:ph type="subTitle" idx="1"/>
          </p:nvPr>
        </p:nvSpPr>
        <p:spPr>
          <a:xfrm>
            <a:off x="2470063" y="210851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</a:rPr>
              <a:t>Purpose and business value of this project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3" name="Google Shape;393;p42"/>
          <p:cNvSpPr txBox="1">
            <a:spLocks noGrp="1"/>
          </p:cNvSpPr>
          <p:nvPr>
            <p:ph type="ctrTitle" idx="4"/>
          </p:nvPr>
        </p:nvSpPr>
        <p:spPr>
          <a:xfrm>
            <a:off x="4594787" y="1877671"/>
            <a:ext cx="2251800" cy="3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Data Preprocessing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94" name="Google Shape;394;p42"/>
          <p:cNvSpPr txBox="1">
            <a:spLocks noGrp="1"/>
          </p:cNvSpPr>
          <p:nvPr>
            <p:ph type="subTitle" idx="5"/>
          </p:nvPr>
        </p:nvSpPr>
        <p:spPr>
          <a:xfrm>
            <a:off x="4767425" y="2103225"/>
            <a:ext cx="1941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</a:rPr>
              <a:t>EDA, imputation, encoding, feature scaling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5" name="Google Shape;395;p42"/>
          <p:cNvSpPr txBox="1">
            <a:spLocks noGrp="1"/>
          </p:cNvSpPr>
          <p:nvPr>
            <p:ph type="ctrTitle" idx="6"/>
          </p:nvPr>
        </p:nvSpPr>
        <p:spPr>
          <a:xfrm>
            <a:off x="2297425" y="3365047"/>
            <a:ext cx="225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Modelling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96" name="Google Shape;396;p42"/>
          <p:cNvSpPr txBox="1">
            <a:spLocks noGrp="1"/>
          </p:cNvSpPr>
          <p:nvPr>
            <p:ph type="subTitle" idx="7"/>
          </p:nvPr>
        </p:nvSpPr>
        <p:spPr>
          <a:xfrm>
            <a:off x="2470063" y="35939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</a:rPr>
              <a:t>Logistic regression, random forest, decision tree, SVM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7" name="Google Shape;397;p42"/>
          <p:cNvSpPr txBox="1">
            <a:spLocks noGrp="1"/>
          </p:cNvSpPr>
          <p:nvPr>
            <p:ph type="ctrTitle" idx="8"/>
          </p:nvPr>
        </p:nvSpPr>
        <p:spPr>
          <a:xfrm>
            <a:off x="4594787" y="3365047"/>
            <a:ext cx="2251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Conclusion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98" name="Google Shape;398;p42"/>
          <p:cNvSpPr txBox="1">
            <a:spLocks noGrp="1"/>
          </p:cNvSpPr>
          <p:nvPr>
            <p:ph type="subTitle" idx="9"/>
          </p:nvPr>
        </p:nvSpPr>
        <p:spPr>
          <a:xfrm>
            <a:off x="4767425" y="3595875"/>
            <a:ext cx="1941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Model evaluation and future plans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idx="12"/>
          </p:nvPr>
        </p:nvSpPr>
        <p:spPr>
          <a:xfrm flipH="1"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</a:rPr>
              <a:t>2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3E427-8FA7-7B43-8A35-1EC3D0BA8063}"/>
              </a:ext>
            </a:extLst>
          </p:cNvPr>
          <p:cNvSpPr txBox="1"/>
          <p:nvPr/>
        </p:nvSpPr>
        <p:spPr>
          <a:xfrm>
            <a:off x="648070" y="61255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3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8">
            <a:extLst>
              <a:ext uri="{FF2B5EF4-FFF2-40B4-BE49-F238E27FC236}">
                <a16:creationId xmlns:a16="http://schemas.microsoft.com/office/drawing/2014/main" id="{8ACE1C4D-547E-F74E-829E-38E5A16016CA}"/>
              </a:ext>
            </a:extLst>
          </p:cNvPr>
          <p:cNvSpPr txBox="1">
            <a:spLocks/>
          </p:cNvSpPr>
          <p:nvPr/>
        </p:nvSpPr>
        <p:spPr>
          <a:xfrm>
            <a:off x="185152" y="3229420"/>
            <a:ext cx="1753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Tulpen One"/>
              <a:buNone/>
              <a:defRPr sz="7200" b="0" i="0" u="none" strike="noStrike" cap="none">
                <a:solidFill>
                  <a:srgbClr val="A1D6CF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HK" dirty="0"/>
              <a:t>01</a:t>
            </a:r>
          </a:p>
        </p:txBody>
      </p:sp>
      <p:sp>
        <p:nvSpPr>
          <p:cNvPr id="6" name="Google Shape;439;p44">
            <a:extLst>
              <a:ext uri="{FF2B5EF4-FFF2-40B4-BE49-F238E27FC236}">
                <a16:creationId xmlns:a16="http://schemas.microsoft.com/office/drawing/2014/main" id="{03E1D69F-7887-5B40-B728-8A93B6CDCCCC}"/>
              </a:ext>
            </a:extLst>
          </p:cNvPr>
          <p:cNvSpPr txBox="1"/>
          <p:nvPr/>
        </p:nvSpPr>
        <p:spPr>
          <a:xfrm>
            <a:off x="1306492" y="3527270"/>
            <a:ext cx="2774619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Project Aims</a:t>
            </a:r>
            <a:endParaRPr sz="48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6C0D69-41A5-754B-9585-631D9CC98515}"/>
              </a:ext>
            </a:extLst>
          </p:cNvPr>
          <p:cNvCxnSpPr/>
          <p:nvPr/>
        </p:nvCxnSpPr>
        <p:spPr>
          <a:xfrm>
            <a:off x="895149" y="4263993"/>
            <a:ext cx="3936733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4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4;p43">
            <a:extLst>
              <a:ext uri="{FF2B5EF4-FFF2-40B4-BE49-F238E27FC236}">
                <a16:creationId xmlns:a16="http://schemas.microsoft.com/office/drawing/2014/main" id="{E33E70D8-9529-E543-A360-455F0CFFEF77}"/>
              </a:ext>
            </a:extLst>
          </p:cNvPr>
          <p:cNvSpPr txBox="1">
            <a:spLocks/>
          </p:cNvSpPr>
          <p:nvPr/>
        </p:nvSpPr>
        <p:spPr>
          <a:xfrm>
            <a:off x="4950838" y="1072819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r>
              <a:rPr lang="en-HK" b="1" dirty="0"/>
              <a:t>Business Value</a:t>
            </a:r>
            <a:endParaRPr lang="en-HK" sz="2800" b="1" dirty="0"/>
          </a:p>
        </p:txBody>
      </p:sp>
      <p:sp>
        <p:nvSpPr>
          <p:cNvPr id="18" name="Google Shape;405;p43">
            <a:extLst>
              <a:ext uri="{FF2B5EF4-FFF2-40B4-BE49-F238E27FC236}">
                <a16:creationId xmlns:a16="http://schemas.microsoft.com/office/drawing/2014/main" id="{05AB09BE-B32C-674B-9717-ADD654CA8605}"/>
              </a:ext>
            </a:extLst>
          </p:cNvPr>
          <p:cNvSpPr txBox="1">
            <a:spLocks/>
          </p:cNvSpPr>
          <p:nvPr/>
        </p:nvSpPr>
        <p:spPr>
          <a:xfrm>
            <a:off x="4950838" y="3010546"/>
            <a:ext cx="34503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Major Australian industries of aviation, tourism and agriculture are especially sensitive to the weather</a:t>
            </a:r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 weather forecasting is essential to these businesses as it allows for better preparation: increasing profits, reducing losses and protecting property</a:t>
            </a:r>
          </a:p>
        </p:txBody>
      </p:sp>
      <p:grpSp>
        <p:nvGrpSpPr>
          <p:cNvPr id="29" name="Google Shape;8161;p73">
            <a:extLst>
              <a:ext uri="{FF2B5EF4-FFF2-40B4-BE49-F238E27FC236}">
                <a16:creationId xmlns:a16="http://schemas.microsoft.com/office/drawing/2014/main" id="{B5D916CA-6AB4-F54A-A099-5FDB9F591CC1}"/>
              </a:ext>
            </a:extLst>
          </p:cNvPr>
          <p:cNvGrpSpPr/>
          <p:nvPr/>
        </p:nvGrpSpPr>
        <p:grpSpPr>
          <a:xfrm>
            <a:off x="2352187" y="973189"/>
            <a:ext cx="407164" cy="347032"/>
            <a:chOff x="-19835275" y="3330250"/>
            <a:chExt cx="329250" cy="280625"/>
          </a:xfrm>
          <a:solidFill>
            <a:srgbClr val="A0D7CF"/>
          </a:solidFill>
        </p:grpSpPr>
        <p:sp>
          <p:nvSpPr>
            <p:cNvPr id="30" name="Google Shape;8162;p73">
              <a:extLst>
                <a:ext uri="{FF2B5EF4-FFF2-40B4-BE49-F238E27FC236}">
                  <a16:creationId xmlns:a16="http://schemas.microsoft.com/office/drawing/2014/main" id="{E17781C5-2CE3-974C-803B-1610FDA09CB2}"/>
                </a:ext>
              </a:extLst>
            </p:cNvPr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grp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63;p73">
              <a:extLst>
                <a:ext uri="{FF2B5EF4-FFF2-40B4-BE49-F238E27FC236}">
                  <a16:creationId xmlns:a16="http://schemas.microsoft.com/office/drawing/2014/main" id="{20DD22BC-D5DB-F742-AE36-34DD9BDAF56E}"/>
                </a:ext>
              </a:extLst>
            </p:cNvPr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grp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64;p73">
              <a:extLst>
                <a:ext uri="{FF2B5EF4-FFF2-40B4-BE49-F238E27FC236}">
                  <a16:creationId xmlns:a16="http://schemas.microsoft.com/office/drawing/2014/main" id="{21922DC6-AAAD-B247-90D6-C40C6AE8016F}"/>
                </a:ext>
              </a:extLst>
            </p:cNvPr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grp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04;p43">
            <a:extLst>
              <a:ext uri="{FF2B5EF4-FFF2-40B4-BE49-F238E27FC236}">
                <a16:creationId xmlns:a16="http://schemas.microsoft.com/office/drawing/2014/main" id="{65259FF1-CF22-AF4E-9017-7A7BE225298E}"/>
              </a:ext>
            </a:extLst>
          </p:cNvPr>
          <p:cNvSpPr txBox="1">
            <a:spLocks/>
          </p:cNvSpPr>
          <p:nvPr/>
        </p:nvSpPr>
        <p:spPr>
          <a:xfrm>
            <a:off x="2413997" y="645704"/>
            <a:ext cx="1476567" cy="94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ulpen One"/>
              <a:buNone/>
              <a:defRPr sz="4800" b="0" i="0" u="none" strike="noStrike" cap="none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ulpen One"/>
              <a:buNone/>
              <a:defRPr sz="1600" b="0" i="0" u="none" strike="noStrike" cap="none">
                <a:solidFill>
                  <a:srgbClr val="000000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algn="r"/>
            <a:r>
              <a:rPr lang="en-HK" b="1" dirty="0"/>
              <a:t>Purpose</a:t>
            </a:r>
            <a:endParaRPr lang="en-HK" sz="2800" b="1" dirty="0"/>
          </a:p>
        </p:txBody>
      </p:sp>
      <p:sp>
        <p:nvSpPr>
          <p:cNvPr id="34" name="Google Shape;405;p43">
            <a:extLst>
              <a:ext uri="{FF2B5EF4-FFF2-40B4-BE49-F238E27FC236}">
                <a16:creationId xmlns:a16="http://schemas.microsoft.com/office/drawing/2014/main" id="{9E213281-D07D-484C-BF24-1A8CB54E5571}"/>
              </a:ext>
            </a:extLst>
          </p:cNvPr>
          <p:cNvSpPr txBox="1">
            <a:spLocks/>
          </p:cNvSpPr>
          <p:nvPr/>
        </p:nvSpPr>
        <p:spPr>
          <a:xfrm>
            <a:off x="440265" y="1498308"/>
            <a:ext cx="34503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Josefin Slab SemiBold"/>
              <a:buNone/>
              <a:defRPr sz="1200" b="0" i="0" u="none" strike="noStrike" cap="none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/>
              <a:t>Build a binary classification model capable </a:t>
            </a:r>
          </a:p>
          <a:p>
            <a:pPr marL="0" indent="0" algn="r"/>
            <a:r>
              <a:rPr lang="en-US" dirty="0"/>
              <a:t>of accurately predicting rainfall</a:t>
            </a:r>
          </a:p>
          <a:p>
            <a:pPr marL="0" indent="0" algn="r"/>
            <a:r>
              <a:rPr lang="en-US" dirty="0"/>
              <a:t> 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/>
              <a:t>Determine the best algorithm by evaluating accuracy and variance of different models</a:t>
            </a:r>
          </a:p>
        </p:txBody>
      </p:sp>
      <p:grpSp>
        <p:nvGrpSpPr>
          <p:cNvPr id="35" name="Google Shape;8161;p73">
            <a:extLst>
              <a:ext uri="{FF2B5EF4-FFF2-40B4-BE49-F238E27FC236}">
                <a16:creationId xmlns:a16="http://schemas.microsoft.com/office/drawing/2014/main" id="{08C3DCD6-0720-5A46-8BEB-8B5E542650D0}"/>
              </a:ext>
            </a:extLst>
          </p:cNvPr>
          <p:cNvGrpSpPr/>
          <p:nvPr/>
        </p:nvGrpSpPr>
        <p:grpSpPr>
          <a:xfrm>
            <a:off x="2317827" y="963525"/>
            <a:ext cx="407164" cy="347032"/>
            <a:chOff x="-19835275" y="3330250"/>
            <a:chExt cx="329250" cy="280625"/>
          </a:xfrm>
          <a:noFill/>
        </p:grpSpPr>
        <p:sp>
          <p:nvSpPr>
            <p:cNvPr id="36" name="Google Shape;8162;p73">
              <a:extLst>
                <a:ext uri="{FF2B5EF4-FFF2-40B4-BE49-F238E27FC236}">
                  <a16:creationId xmlns:a16="http://schemas.microsoft.com/office/drawing/2014/main" id="{03247399-7764-0444-B52C-F8C1D54637BC}"/>
                </a:ext>
              </a:extLst>
            </p:cNvPr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63;p73">
              <a:extLst>
                <a:ext uri="{FF2B5EF4-FFF2-40B4-BE49-F238E27FC236}">
                  <a16:creationId xmlns:a16="http://schemas.microsoft.com/office/drawing/2014/main" id="{EDBE6A3B-DA72-2A40-BECF-A0E54F9F6E7A}"/>
                </a:ext>
              </a:extLst>
            </p:cNvPr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64;p73">
              <a:extLst>
                <a:ext uri="{FF2B5EF4-FFF2-40B4-BE49-F238E27FC236}">
                  <a16:creationId xmlns:a16="http://schemas.microsoft.com/office/drawing/2014/main" id="{E3088D73-938B-914B-AF75-1EAD92DF55ED}"/>
                </a:ext>
              </a:extLst>
            </p:cNvPr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591;p66">
            <a:extLst>
              <a:ext uri="{FF2B5EF4-FFF2-40B4-BE49-F238E27FC236}">
                <a16:creationId xmlns:a16="http://schemas.microsoft.com/office/drawing/2014/main" id="{AA3D2195-7581-854D-8027-58D53126C139}"/>
              </a:ext>
            </a:extLst>
          </p:cNvPr>
          <p:cNvGrpSpPr/>
          <p:nvPr/>
        </p:nvGrpSpPr>
        <p:grpSpPr>
          <a:xfrm>
            <a:off x="6996589" y="2531558"/>
            <a:ext cx="378901" cy="378901"/>
            <a:chOff x="6239925" y="2032450"/>
            <a:chExt cx="472775" cy="472775"/>
          </a:xfrm>
          <a:solidFill>
            <a:srgbClr val="A0D7CF"/>
          </a:solidFill>
        </p:grpSpPr>
        <p:sp>
          <p:nvSpPr>
            <p:cNvPr id="52" name="Google Shape;4592;p66">
              <a:extLst>
                <a:ext uri="{FF2B5EF4-FFF2-40B4-BE49-F238E27FC236}">
                  <a16:creationId xmlns:a16="http://schemas.microsoft.com/office/drawing/2014/main" id="{2C328B94-3C18-5A4E-B0B6-2DD550BAEFF8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3" name="Google Shape;4593;p66">
              <a:extLst>
                <a:ext uri="{FF2B5EF4-FFF2-40B4-BE49-F238E27FC236}">
                  <a16:creationId xmlns:a16="http://schemas.microsoft.com/office/drawing/2014/main" id="{B43056B0-68E5-F741-853C-713D06E61DDE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4591;p66">
            <a:extLst>
              <a:ext uri="{FF2B5EF4-FFF2-40B4-BE49-F238E27FC236}">
                <a16:creationId xmlns:a16="http://schemas.microsoft.com/office/drawing/2014/main" id="{F6B62A37-9B9C-4949-B557-28FCCC9A3294}"/>
              </a:ext>
            </a:extLst>
          </p:cNvPr>
          <p:cNvGrpSpPr/>
          <p:nvPr/>
        </p:nvGrpSpPr>
        <p:grpSpPr>
          <a:xfrm>
            <a:off x="6976060" y="2522825"/>
            <a:ext cx="378901" cy="378901"/>
            <a:chOff x="6239925" y="2032450"/>
            <a:chExt cx="472775" cy="472775"/>
          </a:xfrm>
          <a:noFill/>
        </p:grpSpPr>
        <p:sp>
          <p:nvSpPr>
            <p:cNvPr id="50" name="Google Shape;4592;p66">
              <a:extLst>
                <a:ext uri="{FF2B5EF4-FFF2-40B4-BE49-F238E27FC236}">
                  <a16:creationId xmlns:a16="http://schemas.microsoft.com/office/drawing/2014/main" id="{FAB2F51D-927D-A146-A252-8CF8439844DC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1" name="Google Shape;4593;p66">
              <a:extLst>
                <a:ext uri="{FF2B5EF4-FFF2-40B4-BE49-F238E27FC236}">
                  <a16:creationId xmlns:a16="http://schemas.microsoft.com/office/drawing/2014/main" id="{53E8BE06-91EB-4C4C-B1F9-7D62B95D6050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62" name="Google Shape;112;p8">
            <a:extLst>
              <a:ext uri="{FF2B5EF4-FFF2-40B4-BE49-F238E27FC236}">
                <a16:creationId xmlns:a16="http://schemas.microsoft.com/office/drawing/2014/main" id="{C40A604D-960D-494C-8378-53B1B5C49AEA}"/>
              </a:ext>
            </a:extLst>
          </p:cNvPr>
          <p:cNvCxnSpPr/>
          <p:nvPr/>
        </p:nvCxnSpPr>
        <p:spPr>
          <a:xfrm rot="10800000">
            <a:off x="4437798" y="709650"/>
            <a:ext cx="0" cy="3856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" name="Google Shape;116;p8">
            <a:extLst>
              <a:ext uri="{FF2B5EF4-FFF2-40B4-BE49-F238E27FC236}">
                <a16:creationId xmlns:a16="http://schemas.microsoft.com/office/drawing/2014/main" id="{28FADB1E-3C18-584E-90F5-71F6D5FD8C8E}"/>
              </a:ext>
            </a:extLst>
          </p:cNvPr>
          <p:cNvGrpSpPr/>
          <p:nvPr/>
        </p:nvGrpSpPr>
        <p:grpSpPr>
          <a:xfrm flipH="1">
            <a:off x="4322416" y="593226"/>
            <a:ext cx="230802" cy="137525"/>
            <a:chOff x="8431961" y="593226"/>
            <a:chExt cx="230802" cy="137525"/>
          </a:xfrm>
        </p:grpSpPr>
        <p:sp>
          <p:nvSpPr>
            <p:cNvPr id="64" name="Google Shape;117;p8">
              <a:extLst>
                <a:ext uri="{FF2B5EF4-FFF2-40B4-BE49-F238E27FC236}">
                  <a16:creationId xmlns:a16="http://schemas.microsoft.com/office/drawing/2014/main" id="{394B5855-EFEC-F84B-BB70-3DBA957A7BDD}"/>
                </a:ext>
              </a:extLst>
            </p:cNvPr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;p8">
              <a:extLst>
                <a:ext uri="{FF2B5EF4-FFF2-40B4-BE49-F238E27FC236}">
                  <a16:creationId xmlns:a16="http://schemas.microsoft.com/office/drawing/2014/main" id="{26AF9C8D-E8FF-144C-A70D-C296650FC492}"/>
                </a:ext>
              </a:extLst>
            </p:cNvPr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19;p8">
            <a:extLst>
              <a:ext uri="{FF2B5EF4-FFF2-40B4-BE49-F238E27FC236}">
                <a16:creationId xmlns:a16="http://schemas.microsoft.com/office/drawing/2014/main" id="{4A9CE0E0-30DD-854D-B938-86F8CE19A321}"/>
              </a:ext>
            </a:extLst>
          </p:cNvPr>
          <p:cNvGrpSpPr/>
          <p:nvPr/>
        </p:nvGrpSpPr>
        <p:grpSpPr>
          <a:xfrm flipH="1">
            <a:off x="4345268" y="583416"/>
            <a:ext cx="230802" cy="137525"/>
            <a:chOff x="8431961" y="593226"/>
            <a:chExt cx="230802" cy="137525"/>
          </a:xfrm>
        </p:grpSpPr>
        <p:sp>
          <p:nvSpPr>
            <p:cNvPr id="67" name="Google Shape;120;p8">
              <a:extLst>
                <a:ext uri="{FF2B5EF4-FFF2-40B4-BE49-F238E27FC236}">
                  <a16:creationId xmlns:a16="http://schemas.microsoft.com/office/drawing/2014/main" id="{42CE1343-426F-5F44-A153-5A19866B7720}"/>
                </a:ext>
              </a:extLst>
            </p:cNvPr>
            <p:cNvSpPr/>
            <p:nvPr/>
          </p:nvSpPr>
          <p:spPr>
            <a:xfrm>
              <a:off x="8431961" y="593226"/>
              <a:ext cx="149613" cy="137490"/>
            </a:xfrm>
            <a:custGeom>
              <a:avLst/>
              <a:gdLst/>
              <a:ahLst/>
              <a:cxnLst/>
              <a:rect l="l" t="t" r="r" b="b"/>
              <a:pathLst>
                <a:path w="15044" h="13825" extrusionOk="0">
                  <a:moveTo>
                    <a:pt x="1855" y="1"/>
                  </a:moveTo>
                  <a:cubicBezTo>
                    <a:pt x="1116" y="1"/>
                    <a:pt x="662" y="45"/>
                    <a:pt x="662" y="45"/>
                  </a:cubicBezTo>
                  <a:cubicBezTo>
                    <a:pt x="662" y="45"/>
                    <a:pt x="0" y="6914"/>
                    <a:pt x="3721" y="10706"/>
                  </a:cubicBezTo>
                  <a:cubicBezTo>
                    <a:pt x="6441" y="13438"/>
                    <a:pt x="10743" y="13825"/>
                    <a:pt x="12958" y="13825"/>
                  </a:cubicBezTo>
                  <a:cubicBezTo>
                    <a:pt x="13832" y="13825"/>
                    <a:pt x="14382" y="13765"/>
                    <a:pt x="14382" y="13765"/>
                  </a:cubicBezTo>
                  <a:cubicBezTo>
                    <a:pt x="14382" y="13765"/>
                    <a:pt x="15044" y="6985"/>
                    <a:pt x="11251" y="3175"/>
                  </a:cubicBezTo>
                  <a:cubicBezTo>
                    <a:pt x="8427" y="364"/>
                    <a:pt x="3972" y="1"/>
                    <a:pt x="18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;p8">
              <a:extLst>
                <a:ext uri="{FF2B5EF4-FFF2-40B4-BE49-F238E27FC236}">
                  <a16:creationId xmlns:a16="http://schemas.microsoft.com/office/drawing/2014/main" id="{6FE752C6-D771-DD45-A27A-9E8E3B383D2A}"/>
                </a:ext>
              </a:extLst>
            </p:cNvPr>
            <p:cNvSpPr/>
            <p:nvPr/>
          </p:nvSpPr>
          <p:spPr>
            <a:xfrm>
              <a:off x="8569902" y="645704"/>
              <a:ext cx="92861" cy="85047"/>
            </a:xfrm>
            <a:custGeom>
              <a:avLst/>
              <a:gdLst/>
              <a:ahLst/>
              <a:cxnLst/>
              <a:rect l="l" t="t" r="r" b="b"/>
              <a:pathLst>
                <a:path w="31966" h="29276" extrusionOk="0">
                  <a:moveTo>
                    <a:pt x="27812" y="1"/>
                  </a:moveTo>
                  <a:cubicBezTo>
                    <a:pt x="23228" y="1"/>
                    <a:pt x="13930" y="793"/>
                    <a:pt x="8050" y="6673"/>
                  </a:cubicBezTo>
                  <a:cubicBezTo>
                    <a:pt x="1" y="14722"/>
                    <a:pt x="1486" y="29175"/>
                    <a:pt x="1486" y="29175"/>
                  </a:cubicBezTo>
                  <a:cubicBezTo>
                    <a:pt x="1486" y="29175"/>
                    <a:pt x="2493" y="29275"/>
                    <a:pt x="4124" y="29275"/>
                  </a:cubicBezTo>
                  <a:cubicBezTo>
                    <a:pt x="8671" y="29275"/>
                    <a:pt x="18064" y="28500"/>
                    <a:pt x="23988" y="22629"/>
                  </a:cubicBezTo>
                  <a:cubicBezTo>
                    <a:pt x="31966" y="14579"/>
                    <a:pt x="30552" y="108"/>
                    <a:pt x="30552" y="108"/>
                  </a:cubicBezTo>
                  <a:cubicBezTo>
                    <a:pt x="30552" y="108"/>
                    <a:pt x="29503" y="1"/>
                    <a:pt x="2781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269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8">
            <a:extLst>
              <a:ext uri="{FF2B5EF4-FFF2-40B4-BE49-F238E27FC236}">
                <a16:creationId xmlns:a16="http://schemas.microsoft.com/office/drawing/2014/main" id="{8ACE1C4D-547E-F74E-829E-38E5A16016CA}"/>
              </a:ext>
            </a:extLst>
          </p:cNvPr>
          <p:cNvSpPr txBox="1">
            <a:spLocks/>
          </p:cNvSpPr>
          <p:nvPr/>
        </p:nvSpPr>
        <p:spPr>
          <a:xfrm>
            <a:off x="185152" y="3229420"/>
            <a:ext cx="17538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Tulpen One"/>
              <a:buNone/>
              <a:defRPr sz="7200" b="0" i="0" u="none" strike="noStrike" cap="none">
                <a:solidFill>
                  <a:srgbClr val="A1D6CF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6CF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A1D6C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HK" dirty="0"/>
              <a:t>02</a:t>
            </a:r>
          </a:p>
        </p:txBody>
      </p:sp>
      <p:sp>
        <p:nvSpPr>
          <p:cNvPr id="6" name="Google Shape;439;p44">
            <a:extLst>
              <a:ext uri="{FF2B5EF4-FFF2-40B4-BE49-F238E27FC236}">
                <a16:creationId xmlns:a16="http://schemas.microsoft.com/office/drawing/2014/main" id="{03E1D69F-7887-5B40-B728-8A93B6CDCCCC}"/>
              </a:ext>
            </a:extLst>
          </p:cNvPr>
          <p:cNvSpPr txBox="1"/>
          <p:nvPr/>
        </p:nvSpPr>
        <p:spPr>
          <a:xfrm>
            <a:off x="1306492" y="3527269"/>
            <a:ext cx="2774619" cy="73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Data Preprocessing</a:t>
            </a:r>
            <a:endParaRPr sz="48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6C0D69-41A5-754B-9585-631D9CC98515}"/>
              </a:ext>
            </a:extLst>
          </p:cNvPr>
          <p:cNvCxnSpPr/>
          <p:nvPr/>
        </p:nvCxnSpPr>
        <p:spPr>
          <a:xfrm>
            <a:off x="895149" y="4263993"/>
            <a:ext cx="3936733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4"/>
          <p:cNvSpPr txBox="1">
            <a:spLocks noGrp="1"/>
          </p:cNvSpPr>
          <p:nvPr>
            <p:ph type="ctrTitle" idx="4294967295"/>
          </p:nvPr>
        </p:nvSpPr>
        <p:spPr>
          <a:xfrm>
            <a:off x="1964851" y="2690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Exploratory Data Analysis</a:t>
            </a:r>
            <a:endParaRPr b="1" dirty="0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EA82BA-C14E-7145-9F52-2915171C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90" y="1559765"/>
            <a:ext cx="3723122" cy="2805575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6094643-5904-D048-9C68-91082F60BB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6412" y="1626476"/>
            <a:ext cx="5236138" cy="2672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4"/>
          <p:cNvSpPr txBox="1">
            <a:spLocks noGrp="1"/>
          </p:cNvSpPr>
          <p:nvPr>
            <p:ph type="ctrTitle" idx="4294967295"/>
          </p:nvPr>
        </p:nvSpPr>
        <p:spPr>
          <a:xfrm>
            <a:off x="1964851" y="2690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Exploratory Data Analysis</a:t>
            </a:r>
            <a:endParaRPr b="1" dirty="0"/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39F86109-4F1F-9246-9FF5-7EDDD7A4F1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5273" y="1215243"/>
            <a:ext cx="6753454" cy="3850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775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4"/>
          <p:cNvGrpSpPr/>
          <p:nvPr/>
        </p:nvGrpSpPr>
        <p:grpSpPr>
          <a:xfrm>
            <a:off x="1100483" y="2203148"/>
            <a:ext cx="802938" cy="1264026"/>
            <a:chOff x="1252413" y="2666933"/>
            <a:chExt cx="802938" cy="1264026"/>
          </a:xfrm>
        </p:grpSpPr>
        <p:sp>
          <p:nvSpPr>
            <p:cNvPr id="436" name="Google Shape;436;p44"/>
            <p:cNvSpPr/>
            <p:nvPr/>
          </p:nvSpPr>
          <p:spPr>
            <a:xfrm>
              <a:off x="1334450" y="3209759"/>
              <a:ext cx="720900" cy="721200"/>
            </a:xfrm>
            <a:prstGeom prst="round2DiagRect">
              <a:avLst>
                <a:gd name="adj1" fmla="val 46076"/>
                <a:gd name="adj2" fmla="val 0"/>
              </a:avLst>
            </a:prstGeom>
            <a:solidFill>
              <a:srgbClr val="A1D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" name="Google Shape;437;p44"/>
            <p:cNvCxnSpPr/>
            <p:nvPr/>
          </p:nvCxnSpPr>
          <p:spPr>
            <a:xfrm>
              <a:off x="1612900" y="2666933"/>
              <a:ext cx="0" cy="475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38" name="Google Shape;438;p44"/>
            <p:cNvSpPr/>
            <p:nvPr/>
          </p:nvSpPr>
          <p:spPr>
            <a:xfrm>
              <a:off x="1252413" y="3142725"/>
              <a:ext cx="720900" cy="721200"/>
            </a:xfrm>
            <a:prstGeom prst="round2DiagRect">
              <a:avLst>
                <a:gd name="adj1" fmla="val 46076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4"/>
          <p:cNvSpPr txBox="1"/>
          <p:nvPr/>
        </p:nvSpPr>
        <p:spPr>
          <a:xfrm>
            <a:off x="2882581" y="3874725"/>
            <a:ext cx="15096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Imputation</a:t>
            </a:r>
            <a:endParaRPr sz="30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2556331" y="4345257"/>
            <a:ext cx="2162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000" dirty="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Missing values imputed with median for numerical data; mode for categorical data</a:t>
            </a:r>
            <a:endParaRPr sz="1000" dirty="0">
              <a:solidFill>
                <a:schemeClr val="dk2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>
            <a:off x="4880480" y="1211897"/>
            <a:ext cx="1765797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Encoding</a:t>
            </a:r>
            <a:endParaRPr sz="30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4616852" y="1698542"/>
            <a:ext cx="2293051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Categorical data converted to numerical data using One-hot encoding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000" dirty="0">
              <a:solidFill>
                <a:schemeClr val="dk2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443" name="Google Shape;443;p44"/>
          <p:cNvSpPr txBox="1"/>
          <p:nvPr/>
        </p:nvSpPr>
        <p:spPr>
          <a:xfrm>
            <a:off x="7015503" y="3898530"/>
            <a:ext cx="16266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Scaling</a:t>
            </a:r>
            <a:endParaRPr sz="30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6875118" y="4368394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HK" sz="1000" dirty="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Standardisation of features u</a:t>
            </a:r>
            <a:r>
              <a:rPr lang="es" sz="1000" dirty="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sing StandardScaler</a:t>
            </a:r>
            <a:endParaRPr sz="1000" dirty="0">
              <a:solidFill>
                <a:schemeClr val="dk2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445" name="Google Shape;445;p44"/>
          <p:cNvSpPr txBox="1"/>
          <p:nvPr/>
        </p:nvSpPr>
        <p:spPr>
          <a:xfrm>
            <a:off x="1288115" y="2871231"/>
            <a:ext cx="345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1</a:t>
            </a:r>
            <a:endParaRPr sz="300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893A18-7E3A-C941-BE17-3133D71B965D}"/>
              </a:ext>
            </a:extLst>
          </p:cNvPr>
          <p:cNvGrpSpPr/>
          <p:nvPr/>
        </p:nvGrpSpPr>
        <p:grpSpPr>
          <a:xfrm>
            <a:off x="3254983" y="2698046"/>
            <a:ext cx="801197" cy="1196399"/>
            <a:chOff x="4256700" y="3142725"/>
            <a:chExt cx="801197" cy="1196399"/>
          </a:xfrm>
        </p:grpSpPr>
        <p:grpSp>
          <p:nvGrpSpPr>
            <p:cNvPr id="427" name="Google Shape;427;p44"/>
            <p:cNvGrpSpPr/>
            <p:nvPr/>
          </p:nvGrpSpPr>
          <p:grpSpPr>
            <a:xfrm>
              <a:off x="4256700" y="3142725"/>
              <a:ext cx="801197" cy="1196399"/>
              <a:chOff x="4076563" y="3142725"/>
              <a:chExt cx="801197" cy="1196399"/>
            </a:xfrm>
          </p:grpSpPr>
          <p:sp>
            <p:nvSpPr>
              <p:cNvPr id="428" name="Google Shape;428;p44"/>
              <p:cNvSpPr/>
              <p:nvPr/>
            </p:nvSpPr>
            <p:spPr>
              <a:xfrm>
                <a:off x="4156860" y="3209759"/>
                <a:ext cx="720900" cy="721200"/>
              </a:xfrm>
              <a:prstGeom prst="round2DiagRect">
                <a:avLst>
                  <a:gd name="adj1" fmla="val 46076"/>
                  <a:gd name="adj2" fmla="val 0"/>
                </a:avLst>
              </a:prstGeom>
              <a:solidFill>
                <a:srgbClr val="A1D6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9" name="Google Shape;429;p44"/>
              <p:cNvCxnSpPr>
                <a:cxnSpLocks/>
              </p:cNvCxnSpPr>
              <p:nvPr/>
            </p:nvCxnSpPr>
            <p:spPr>
              <a:xfrm flipV="1">
                <a:off x="4452757" y="3863924"/>
                <a:ext cx="0" cy="47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430" name="Google Shape;430;p44"/>
              <p:cNvSpPr/>
              <p:nvPr/>
            </p:nvSpPr>
            <p:spPr>
              <a:xfrm>
                <a:off x="4076563" y="3142725"/>
                <a:ext cx="720900" cy="721200"/>
              </a:xfrm>
              <a:prstGeom prst="round2DiagRect">
                <a:avLst>
                  <a:gd name="adj1" fmla="val 46076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" name="Google Shape;446;p44"/>
            <p:cNvSpPr txBox="1"/>
            <p:nvPr/>
          </p:nvSpPr>
          <p:spPr>
            <a:xfrm>
              <a:off x="4444351" y="3335016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dirty="0">
                  <a:solidFill>
                    <a:schemeClr val="dk2"/>
                  </a:solidFill>
                  <a:latin typeface="Tulpen One"/>
                  <a:ea typeface="Tulpen One"/>
                  <a:cs typeface="Tulpen One"/>
                  <a:sym typeface="Tulpen One"/>
                </a:rPr>
                <a:t>2</a:t>
              </a:r>
              <a:endParaRPr sz="3000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211B1B-6C6B-8646-BC5C-05780476A864}"/>
              </a:ext>
            </a:extLst>
          </p:cNvPr>
          <p:cNvGrpSpPr/>
          <p:nvPr/>
        </p:nvGrpSpPr>
        <p:grpSpPr>
          <a:xfrm>
            <a:off x="5389982" y="2222254"/>
            <a:ext cx="785672" cy="1264026"/>
            <a:chOff x="7080900" y="2666933"/>
            <a:chExt cx="785672" cy="1264026"/>
          </a:xfrm>
        </p:grpSpPr>
        <p:grpSp>
          <p:nvGrpSpPr>
            <p:cNvPr id="431" name="Google Shape;431;p44"/>
            <p:cNvGrpSpPr/>
            <p:nvPr/>
          </p:nvGrpSpPr>
          <p:grpSpPr>
            <a:xfrm>
              <a:off x="7080900" y="2666933"/>
              <a:ext cx="785672" cy="1264026"/>
              <a:chOff x="6900763" y="2666933"/>
              <a:chExt cx="785672" cy="1264026"/>
            </a:xfrm>
          </p:grpSpPr>
          <p:sp>
            <p:nvSpPr>
              <p:cNvPr id="432" name="Google Shape;432;p44"/>
              <p:cNvSpPr/>
              <p:nvPr/>
            </p:nvSpPr>
            <p:spPr>
              <a:xfrm>
                <a:off x="6965535" y="3209759"/>
                <a:ext cx="720900" cy="721200"/>
              </a:xfrm>
              <a:prstGeom prst="round2DiagRect">
                <a:avLst>
                  <a:gd name="adj1" fmla="val 46076"/>
                  <a:gd name="adj2" fmla="val 0"/>
                </a:avLst>
              </a:prstGeom>
              <a:solidFill>
                <a:srgbClr val="A1D6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" name="Google Shape;433;p44"/>
              <p:cNvCxnSpPr/>
              <p:nvPr/>
            </p:nvCxnSpPr>
            <p:spPr>
              <a:xfrm>
                <a:off x="7261250" y="2666933"/>
                <a:ext cx="0" cy="47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434" name="Google Shape;434;p44"/>
              <p:cNvSpPr/>
              <p:nvPr/>
            </p:nvSpPr>
            <p:spPr>
              <a:xfrm>
                <a:off x="6900763" y="3142725"/>
                <a:ext cx="720900" cy="721200"/>
              </a:xfrm>
              <a:prstGeom prst="round2DiagRect">
                <a:avLst>
                  <a:gd name="adj1" fmla="val 46076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447;p44"/>
            <p:cNvSpPr txBox="1"/>
            <p:nvPr/>
          </p:nvSpPr>
          <p:spPr>
            <a:xfrm>
              <a:off x="7268520" y="3331406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chemeClr val="dk2"/>
                  </a:solidFill>
                  <a:latin typeface="Tulpen One"/>
                  <a:ea typeface="Tulpen One"/>
                  <a:cs typeface="Tulpen One"/>
                  <a:sym typeface="Tulpen One"/>
                </a:rPr>
                <a:t>3</a:t>
              </a:r>
              <a:endParaRPr sz="300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endParaRPr>
            </a:p>
          </p:txBody>
        </p:sp>
      </p:grpSp>
      <p:sp>
        <p:nvSpPr>
          <p:cNvPr id="451" name="Google Shape;451;p44"/>
          <p:cNvSpPr txBox="1">
            <a:spLocks noGrp="1"/>
          </p:cNvSpPr>
          <p:nvPr>
            <p:ph type="ctrTitle" idx="4294967295"/>
          </p:nvPr>
        </p:nvSpPr>
        <p:spPr>
          <a:xfrm flipH="1">
            <a:off x="2080771" y="268288"/>
            <a:ext cx="5213350" cy="947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Feature Engineering</a:t>
            </a:r>
            <a:endParaRPr b="1" dirty="0"/>
          </a:p>
        </p:txBody>
      </p:sp>
      <p:cxnSp>
        <p:nvCxnSpPr>
          <p:cNvPr id="449" name="Google Shape;449;p44"/>
          <p:cNvCxnSpPr>
            <a:cxnSpLocks/>
            <a:stCxn id="438" idx="0"/>
          </p:cNvCxnSpPr>
          <p:nvPr/>
        </p:nvCxnSpPr>
        <p:spPr>
          <a:xfrm>
            <a:off x="1821383" y="3039540"/>
            <a:ext cx="142312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4"/>
          <p:cNvCxnSpPr>
            <a:stCxn id="434" idx="0"/>
          </p:cNvCxnSpPr>
          <p:nvPr/>
        </p:nvCxnSpPr>
        <p:spPr>
          <a:xfrm>
            <a:off x="6110882" y="3058646"/>
            <a:ext cx="1342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449;p44">
            <a:extLst>
              <a:ext uri="{FF2B5EF4-FFF2-40B4-BE49-F238E27FC236}">
                <a16:creationId xmlns:a16="http://schemas.microsoft.com/office/drawing/2014/main" id="{45A5531B-B091-8F46-AE67-CCA79244B966}"/>
              </a:ext>
            </a:extLst>
          </p:cNvPr>
          <p:cNvCxnSpPr>
            <a:cxnSpLocks/>
          </p:cNvCxnSpPr>
          <p:nvPr/>
        </p:nvCxnSpPr>
        <p:spPr>
          <a:xfrm>
            <a:off x="3975883" y="3058646"/>
            <a:ext cx="142312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0C367-95BF-0947-B264-CDEAFB2A23B1}"/>
              </a:ext>
            </a:extLst>
          </p:cNvPr>
          <p:cNvGrpSpPr/>
          <p:nvPr/>
        </p:nvGrpSpPr>
        <p:grpSpPr>
          <a:xfrm>
            <a:off x="7452609" y="2678940"/>
            <a:ext cx="801197" cy="1196401"/>
            <a:chOff x="4256700" y="3142725"/>
            <a:chExt cx="801197" cy="1196401"/>
          </a:xfrm>
        </p:grpSpPr>
        <p:grpSp>
          <p:nvGrpSpPr>
            <p:cNvPr id="50" name="Google Shape;427;p44">
              <a:extLst>
                <a:ext uri="{FF2B5EF4-FFF2-40B4-BE49-F238E27FC236}">
                  <a16:creationId xmlns:a16="http://schemas.microsoft.com/office/drawing/2014/main" id="{9D60A2C2-C571-A44C-B669-4765CE37EC83}"/>
                </a:ext>
              </a:extLst>
            </p:cNvPr>
            <p:cNvGrpSpPr/>
            <p:nvPr/>
          </p:nvGrpSpPr>
          <p:grpSpPr>
            <a:xfrm>
              <a:off x="4256700" y="3142725"/>
              <a:ext cx="801197" cy="1196401"/>
              <a:chOff x="4076563" y="3142725"/>
              <a:chExt cx="801197" cy="1196401"/>
            </a:xfrm>
          </p:grpSpPr>
          <p:sp>
            <p:nvSpPr>
              <p:cNvPr id="52" name="Google Shape;428;p44">
                <a:extLst>
                  <a:ext uri="{FF2B5EF4-FFF2-40B4-BE49-F238E27FC236}">
                    <a16:creationId xmlns:a16="http://schemas.microsoft.com/office/drawing/2014/main" id="{5A862501-E3AD-C842-8B94-7EB9D4E6571C}"/>
                  </a:ext>
                </a:extLst>
              </p:cNvPr>
              <p:cNvSpPr/>
              <p:nvPr/>
            </p:nvSpPr>
            <p:spPr>
              <a:xfrm>
                <a:off x="4156860" y="3209759"/>
                <a:ext cx="720900" cy="721200"/>
              </a:xfrm>
              <a:prstGeom prst="round2DiagRect">
                <a:avLst>
                  <a:gd name="adj1" fmla="val 46076"/>
                  <a:gd name="adj2" fmla="val 0"/>
                </a:avLst>
              </a:prstGeom>
              <a:solidFill>
                <a:srgbClr val="A1D6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" name="Google Shape;429;p44">
                <a:extLst>
                  <a:ext uri="{FF2B5EF4-FFF2-40B4-BE49-F238E27FC236}">
                    <a16:creationId xmlns:a16="http://schemas.microsoft.com/office/drawing/2014/main" id="{458AC0DC-C1B2-F24F-AAC0-943412F08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52757" y="3863926"/>
                <a:ext cx="0" cy="475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54" name="Google Shape;430;p44">
                <a:extLst>
                  <a:ext uri="{FF2B5EF4-FFF2-40B4-BE49-F238E27FC236}">
                    <a16:creationId xmlns:a16="http://schemas.microsoft.com/office/drawing/2014/main" id="{322E35B8-FCDD-124D-9416-132442CC4973}"/>
                  </a:ext>
                </a:extLst>
              </p:cNvPr>
              <p:cNvSpPr/>
              <p:nvPr/>
            </p:nvSpPr>
            <p:spPr>
              <a:xfrm>
                <a:off x="4076563" y="3142725"/>
                <a:ext cx="720900" cy="721200"/>
              </a:xfrm>
              <a:prstGeom prst="round2DiagRect">
                <a:avLst>
                  <a:gd name="adj1" fmla="val 46076"/>
                  <a:gd name="adj2" fmla="val 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446;p44">
              <a:extLst>
                <a:ext uri="{FF2B5EF4-FFF2-40B4-BE49-F238E27FC236}">
                  <a16:creationId xmlns:a16="http://schemas.microsoft.com/office/drawing/2014/main" id="{6DB1F807-BDA0-1A4B-ACA5-FDEBF2929EF8}"/>
                </a:ext>
              </a:extLst>
            </p:cNvPr>
            <p:cNvSpPr txBox="1"/>
            <p:nvPr/>
          </p:nvSpPr>
          <p:spPr>
            <a:xfrm>
              <a:off x="4444351" y="3335016"/>
              <a:ext cx="345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dirty="0">
                  <a:solidFill>
                    <a:schemeClr val="dk2"/>
                  </a:solidFill>
                  <a:latin typeface="Tulpen One"/>
                  <a:ea typeface="Tulpen One"/>
                  <a:cs typeface="Tulpen One"/>
                  <a:sym typeface="Tulpen One"/>
                </a:rPr>
                <a:t>2</a:t>
              </a:r>
              <a:endParaRPr sz="3000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endParaRPr>
            </a:p>
          </p:txBody>
        </p:sp>
      </p:grpSp>
      <p:sp>
        <p:nvSpPr>
          <p:cNvPr id="59" name="Google Shape;439;p44">
            <a:extLst>
              <a:ext uri="{FF2B5EF4-FFF2-40B4-BE49-F238E27FC236}">
                <a16:creationId xmlns:a16="http://schemas.microsoft.com/office/drawing/2014/main" id="{C1D25992-F56E-8349-8A4C-CEE1D4F47445}"/>
              </a:ext>
            </a:extLst>
          </p:cNvPr>
          <p:cNvSpPr txBox="1"/>
          <p:nvPr/>
        </p:nvSpPr>
        <p:spPr>
          <a:xfrm>
            <a:off x="707277" y="1221128"/>
            <a:ext cx="15096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Tulpen One"/>
                <a:ea typeface="Tulpen One"/>
                <a:cs typeface="Tulpen One"/>
                <a:sym typeface="Tulpen One"/>
              </a:rPr>
              <a:t>Data Split</a:t>
            </a:r>
            <a:endParaRPr sz="3000" b="1" dirty="0">
              <a:solidFill>
                <a:schemeClr val="dk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60" name="Google Shape;440;p44">
            <a:extLst>
              <a:ext uri="{FF2B5EF4-FFF2-40B4-BE49-F238E27FC236}">
                <a16:creationId xmlns:a16="http://schemas.microsoft.com/office/drawing/2014/main" id="{8E154EA4-53CC-6746-A2DC-DA67F45C0A9E}"/>
              </a:ext>
            </a:extLst>
          </p:cNvPr>
          <p:cNvSpPr txBox="1"/>
          <p:nvPr/>
        </p:nvSpPr>
        <p:spPr>
          <a:xfrm>
            <a:off x="381027" y="1691660"/>
            <a:ext cx="2162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000" dirty="0">
                <a:solidFill>
                  <a:schemeClr val="dk2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TrainTestSplit before feature engineering to prevent data leakage</a:t>
            </a:r>
            <a:endParaRPr sz="1000" dirty="0">
              <a:solidFill>
                <a:schemeClr val="dk2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0837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ctrTitle"/>
          </p:nvPr>
        </p:nvSpPr>
        <p:spPr>
          <a:xfrm flipH="1">
            <a:off x="1964851" y="2690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Dataset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55774-BE01-924F-B11A-8C42EF090B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963" y="1368244"/>
            <a:ext cx="7918101" cy="26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909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la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7433</TotalTime>
  <Words>341</Words>
  <Application>Microsoft Macintosh PowerPoint</Application>
  <PresentationFormat>On-screen Show (16:9)</PresentationFormat>
  <Paragraphs>82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Fira Sans Extra Condensed Medium</vt:lpstr>
      <vt:lpstr>Josefin Slab SemiBold</vt:lpstr>
      <vt:lpstr>Josefin Slab</vt:lpstr>
      <vt:lpstr>Arial</vt:lpstr>
      <vt:lpstr>Roboto Slab Regular</vt:lpstr>
      <vt:lpstr>Tulpen One</vt:lpstr>
      <vt:lpstr>Business Plan Template</vt:lpstr>
      <vt:lpstr>Will it rain tomorrow?</vt:lpstr>
      <vt:lpstr>03</vt:lpstr>
      <vt:lpstr>PowerPoint Presentation</vt:lpstr>
      <vt:lpstr>PowerPoint Presentation</vt:lpstr>
      <vt:lpstr>PowerPoint Presentation</vt:lpstr>
      <vt:lpstr>Exploratory Data Analysis</vt:lpstr>
      <vt:lpstr>Exploratory Data Analysis</vt:lpstr>
      <vt:lpstr>Feature Engineering</vt:lpstr>
      <vt:lpstr>Dataset</vt:lpstr>
      <vt:lpstr>PowerPoint Presentation</vt:lpstr>
      <vt:lpstr>Logistic Regression</vt:lpstr>
      <vt:lpstr>Random Forest</vt:lpstr>
      <vt:lpstr>Support Vector Machines (SVM)</vt:lpstr>
      <vt:lpstr>Decision Tree</vt:lpstr>
      <vt:lpstr>XGBoost</vt:lpstr>
      <vt:lpstr>Comparison</vt:lpstr>
      <vt:lpstr>PowerPoint Presentation</vt:lpstr>
      <vt:lpstr>Model Evaluation</vt:lpstr>
      <vt:lpstr>In the future...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it rain tomorrow?</dc:title>
  <cp:lastModifiedBy>Michael Kwan</cp:lastModifiedBy>
  <cp:revision>26</cp:revision>
  <dcterms:modified xsi:type="dcterms:W3CDTF">2020-10-05T07:30:37Z</dcterms:modified>
</cp:coreProperties>
</file>